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sldIdLst>
    <p:sldId id="279" r:id="rId2"/>
    <p:sldId id="259" r:id="rId3"/>
    <p:sldId id="261" r:id="rId4"/>
    <p:sldId id="283" r:id="rId5"/>
    <p:sldId id="257" r:id="rId6"/>
    <p:sldId id="280" r:id="rId7"/>
  </p:sldIdLst>
  <p:sldSz cx="10058400" cy="7772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itial Screening Workflow" id="{6E716700-132E-4EF6-8C31-F1E5F044358F}">
          <p14:sldIdLst>
            <p14:sldId id="279"/>
          </p14:sldIdLst>
        </p14:section>
        <p14:section name="Initial Screening Workflow - Substance Use Details" id="{0378A296-52ED-4908-A650-9D08C0E12675}">
          <p14:sldIdLst>
            <p14:sldId id="259"/>
            <p14:sldId id="261"/>
          </p14:sldIdLst>
        </p14:section>
        <p14:section name="Initial Screening Workflow - SDOH" id="{A7D838A4-A3C3-4B83-B5DA-88CEA0C4AA50}">
          <p14:sldIdLst>
            <p14:sldId id="283"/>
          </p14:sldIdLst>
        </p14:section>
        <p14:section name="Perinatal Anxiety &amp; Depression Workflow" id="{955BD048-059D-4686-978C-5DE5F5BD3CA2}">
          <p14:sldIdLst>
            <p14:sldId id="257"/>
          </p14:sldIdLst>
        </p14:section>
        <p14:section name="Completion Screening Workflow" id="{75924EE6-B44D-49B9-90EC-C3755D869FB8}">
          <p14:sldIdLst>
            <p14:sldId id="28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478F0A6-5420-C6BD-F000-66B07F746EEF}" name="Stephanie Wolf" initials="SW" userId="S::Stephanie.Wolf@kdhe.ks.gov::5e01a2ec-3529-4102-ab08-3078bcbe54c2" providerId="AD"/>
  <p188:author id="{8F178AB5-DD5F-C3F2-66BF-D0FB4577C131}" name="Kelsee D. Torrez [KDHE]" initials="KDT[" userId="S::kelsee.d.torrez@kdhe.ks.gov::c9e3d5fd-00ce-4006-b72b-7c9806b4967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tephanie Wolf" initials="SW" lastIdx="3" clrIdx="0">
    <p:extLst>
      <p:ext uri="{19B8F6BF-5375-455C-9EA6-DF929625EA0E}">
        <p15:presenceInfo xmlns:p15="http://schemas.microsoft.com/office/powerpoint/2012/main" userId="S::Stephanie.Wolf@kdhe.ks.gov::5e01a2ec-3529-4102-ab08-3078bcbe54c2" providerId="AD"/>
      </p:ext>
    </p:extLst>
  </p:cmAuthor>
  <p:cmAuthor id="2" name="Kelsee D. Torrez [KDHE]" initials="KDT[" lastIdx="4" clrIdx="1">
    <p:extLst>
      <p:ext uri="{19B8F6BF-5375-455C-9EA6-DF929625EA0E}">
        <p15:presenceInfo xmlns:p15="http://schemas.microsoft.com/office/powerpoint/2012/main" userId="S::kelsee.d.torrez@kdhe.ks.gov::c9e3d5fd-00ce-4006-b72b-7c9806b496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FF9933"/>
    <a:srgbClr val="4472C4"/>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367D2F-DF7A-4AE7-8A9D-B726BE9EB117}" v="2" dt="2023-07-11T22:55:21.1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4660"/>
  </p:normalViewPr>
  <p:slideViewPr>
    <p:cSldViewPr snapToGrid="0">
      <p:cViewPr varScale="1">
        <p:scale>
          <a:sx n="86" d="100"/>
          <a:sy n="86" d="100"/>
        </p:scale>
        <p:origin x="4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Wolf" userId="5e01a2ec-3529-4102-ab08-3078bcbe54c2" providerId="ADAL" clId="{42367D2F-DF7A-4AE7-8A9D-B726BE9EB117}"/>
    <pc:docChg chg="undo custSel modSld">
      <pc:chgData name="Stephanie Wolf" userId="5e01a2ec-3529-4102-ab08-3078bcbe54c2" providerId="ADAL" clId="{42367D2F-DF7A-4AE7-8A9D-B726BE9EB117}" dt="2023-07-11T22:55:51.593" v="310" actId="20577"/>
      <pc:docMkLst>
        <pc:docMk/>
      </pc:docMkLst>
      <pc:sldChg chg="modSp mod">
        <pc:chgData name="Stephanie Wolf" userId="5e01a2ec-3529-4102-ab08-3078bcbe54c2" providerId="ADAL" clId="{42367D2F-DF7A-4AE7-8A9D-B726BE9EB117}" dt="2023-07-11T22:17:27.085" v="63" actId="5793"/>
        <pc:sldMkLst>
          <pc:docMk/>
          <pc:sldMk cId="321834136" sldId="279"/>
        </pc:sldMkLst>
        <pc:spChg chg="mod">
          <ac:chgData name="Stephanie Wolf" userId="5e01a2ec-3529-4102-ab08-3078bcbe54c2" providerId="ADAL" clId="{42367D2F-DF7A-4AE7-8A9D-B726BE9EB117}" dt="2023-07-11T22:17:27.085" v="63" actId="5793"/>
          <ac:spMkLst>
            <pc:docMk/>
            <pc:sldMk cId="321834136" sldId="279"/>
            <ac:spMk id="19" creationId="{83A4B290-B8AF-438A-BF15-4EB657280A93}"/>
          </ac:spMkLst>
        </pc:spChg>
      </pc:sldChg>
      <pc:sldChg chg="modSp mod">
        <pc:chgData name="Stephanie Wolf" userId="5e01a2ec-3529-4102-ab08-3078bcbe54c2" providerId="ADAL" clId="{42367D2F-DF7A-4AE7-8A9D-B726BE9EB117}" dt="2023-07-11T22:55:51.593" v="310" actId="20577"/>
        <pc:sldMkLst>
          <pc:docMk/>
          <pc:sldMk cId="1316093748" sldId="280"/>
        </pc:sldMkLst>
        <pc:spChg chg="mod">
          <ac:chgData name="Stephanie Wolf" userId="5e01a2ec-3529-4102-ab08-3078bcbe54c2" providerId="ADAL" clId="{42367D2F-DF7A-4AE7-8A9D-B726BE9EB117}" dt="2023-07-11T22:43:57.883" v="261" actId="14100"/>
          <ac:spMkLst>
            <pc:docMk/>
            <pc:sldMk cId="1316093748" sldId="280"/>
            <ac:spMk id="15" creationId="{78A6B4F5-AC66-4D70-9817-C194B3312456}"/>
          </ac:spMkLst>
        </pc:spChg>
        <pc:spChg chg="mod">
          <ac:chgData name="Stephanie Wolf" userId="5e01a2ec-3529-4102-ab08-3078bcbe54c2" providerId="ADAL" clId="{42367D2F-DF7A-4AE7-8A9D-B726BE9EB117}" dt="2023-07-11T22:44:07.464" v="262" actId="14100"/>
          <ac:spMkLst>
            <pc:docMk/>
            <pc:sldMk cId="1316093748" sldId="280"/>
            <ac:spMk id="19" creationId="{83A4B290-B8AF-438A-BF15-4EB657280A93}"/>
          </ac:spMkLst>
        </pc:spChg>
        <pc:spChg chg="mod">
          <ac:chgData name="Stephanie Wolf" userId="5e01a2ec-3529-4102-ab08-3078bcbe54c2" providerId="ADAL" clId="{42367D2F-DF7A-4AE7-8A9D-B726BE9EB117}" dt="2023-07-11T22:55:51.593" v="310" actId="20577"/>
          <ac:spMkLst>
            <pc:docMk/>
            <pc:sldMk cId="1316093748" sldId="280"/>
            <ac:spMk id="40" creationId="{ED9EF20F-6EC0-46AC-AA03-5DA6115CD2E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BE2C2D9-A5B3-40A4-9D67-6FD830194CB9}" type="datetimeFigureOut">
              <a:rPr lang="en-US" smtClean="0"/>
              <a:t>7/11/2023</a:t>
            </a:fld>
            <a:endParaRPr lang="en-US"/>
          </a:p>
        </p:txBody>
      </p:sp>
      <p:sp>
        <p:nvSpPr>
          <p:cNvPr id="4" name="Slide Image Placeholder 3"/>
          <p:cNvSpPr>
            <a:spLocks noGrp="1" noRot="1" noChangeAspect="1"/>
          </p:cNvSpPr>
          <p:nvPr>
            <p:ph type="sldImg" idx="2"/>
          </p:nvPr>
        </p:nvSpPr>
        <p:spPr>
          <a:xfrm>
            <a:off x="1474788" y="1162050"/>
            <a:ext cx="40608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036FDFB-7343-49F4-A88C-F3A7F733DA64}" type="slidenum">
              <a:rPr lang="en-US" smtClean="0"/>
              <a:t>‹#›</a:t>
            </a:fld>
            <a:endParaRPr lang="en-US"/>
          </a:p>
        </p:txBody>
      </p:sp>
    </p:spTree>
    <p:extLst>
      <p:ext uri="{BB962C8B-B14F-4D97-AF65-F5344CB8AC3E}">
        <p14:creationId xmlns:p14="http://schemas.microsoft.com/office/powerpoint/2010/main" val="1343752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EDA5B9-5F06-4623-9DF3-98329FF5B1A6}" type="slidenum">
              <a:rPr lang="en-US" smtClean="0"/>
              <a:t>1</a:t>
            </a:fld>
            <a:endParaRPr lang="en-US"/>
          </a:p>
        </p:txBody>
      </p:sp>
    </p:spTree>
    <p:extLst>
      <p:ext uri="{BB962C8B-B14F-4D97-AF65-F5344CB8AC3E}">
        <p14:creationId xmlns:p14="http://schemas.microsoft.com/office/powerpoint/2010/main" val="2276311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FDD3A2-CA23-45F8-B49D-0D39E8EE60B1}"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700E6-AFD4-4161-B51D-2F3BB50E0C50}" type="slidenum">
              <a:rPr lang="en-US" smtClean="0"/>
              <a:t>‹#›</a:t>
            </a:fld>
            <a:endParaRPr lang="en-US"/>
          </a:p>
        </p:txBody>
      </p:sp>
    </p:spTree>
    <p:extLst>
      <p:ext uri="{BB962C8B-B14F-4D97-AF65-F5344CB8AC3E}">
        <p14:creationId xmlns:p14="http://schemas.microsoft.com/office/powerpoint/2010/main" val="330032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FDD3A2-CA23-45F8-B49D-0D39E8EE60B1}"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700E6-AFD4-4161-B51D-2F3BB50E0C50}" type="slidenum">
              <a:rPr lang="en-US" smtClean="0"/>
              <a:t>‹#›</a:t>
            </a:fld>
            <a:endParaRPr lang="en-US"/>
          </a:p>
        </p:txBody>
      </p:sp>
    </p:spTree>
    <p:extLst>
      <p:ext uri="{BB962C8B-B14F-4D97-AF65-F5344CB8AC3E}">
        <p14:creationId xmlns:p14="http://schemas.microsoft.com/office/powerpoint/2010/main" val="2153195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FDD3A2-CA23-45F8-B49D-0D39E8EE60B1}"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700E6-AFD4-4161-B51D-2F3BB50E0C50}" type="slidenum">
              <a:rPr lang="en-US" smtClean="0"/>
              <a:t>‹#›</a:t>
            </a:fld>
            <a:endParaRPr lang="en-US"/>
          </a:p>
        </p:txBody>
      </p:sp>
    </p:spTree>
    <p:extLst>
      <p:ext uri="{BB962C8B-B14F-4D97-AF65-F5344CB8AC3E}">
        <p14:creationId xmlns:p14="http://schemas.microsoft.com/office/powerpoint/2010/main" val="310416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FDD3A2-CA23-45F8-B49D-0D39E8EE60B1}"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700E6-AFD4-4161-B51D-2F3BB50E0C50}" type="slidenum">
              <a:rPr lang="en-US" smtClean="0"/>
              <a:t>‹#›</a:t>
            </a:fld>
            <a:endParaRPr lang="en-US"/>
          </a:p>
        </p:txBody>
      </p:sp>
    </p:spTree>
    <p:extLst>
      <p:ext uri="{BB962C8B-B14F-4D97-AF65-F5344CB8AC3E}">
        <p14:creationId xmlns:p14="http://schemas.microsoft.com/office/powerpoint/2010/main" val="1503570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FDD3A2-CA23-45F8-B49D-0D39E8EE60B1}" type="datetimeFigureOut">
              <a:rPr lang="en-US" smtClean="0"/>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D700E6-AFD4-4161-B51D-2F3BB50E0C50}" type="slidenum">
              <a:rPr lang="en-US" smtClean="0"/>
              <a:t>‹#›</a:t>
            </a:fld>
            <a:endParaRPr lang="en-US"/>
          </a:p>
        </p:txBody>
      </p:sp>
    </p:spTree>
    <p:extLst>
      <p:ext uri="{BB962C8B-B14F-4D97-AF65-F5344CB8AC3E}">
        <p14:creationId xmlns:p14="http://schemas.microsoft.com/office/powerpoint/2010/main" val="4206692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FDD3A2-CA23-45F8-B49D-0D39E8EE60B1}"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700E6-AFD4-4161-B51D-2F3BB50E0C50}" type="slidenum">
              <a:rPr lang="en-US" smtClean="0"/>
              <a:t>‹#›</a:t>
            </a:fld>
            <a:endParaRPr lang="en-US"/>
          </a:p>
        </p:txBody>
      </p:sp>
    </p:spTree>
    <p:extLst>
      <p:ext uri="{BB962C8B-B14F-4D97-AF65-F5344CB8AC3E}">
        <p14:creationId xmlns:p14="http://schemas.microsoft.com/office/powerpoint/2010/main" val="254888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FDD3A2-CA23-45F8-B49D-0D39E8EE60B1}" type="datetimeFigureOut">
              <a:rPr lang="en-US" smtClean="0"/>
              <a:t>7/11/2023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D700E6-AFD4-4161-B51D-2F3BB50E0C50}" type="slidenum">
              <a:rPr lang="en-US" smtClean="0"/>
              <a:t>‹#›</a:t>
            </a:fld>
            <a:endParaRPr lang="en-US"/>
          </a:p>
        </p:txBody>
      </p:sp>
    </p:spTree>
    <p:extLst>
      <p:ext uri="{BB962C8B-B14F-4D97-AF65-F5344CB8AC3E}">
        <p14:creationId xmlns:p14="http://schemas.microsoft.com/office/powerpoint/2010/main" val="3914024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FDD3A2-CA23-45F8-B49D-0D39E8EE60B1}" type="datetimeFigureOut">
              <a:rPr lang="en-US" smtClean="0"/>
              <a:t>7/11/2023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D700E6-AFD4-4161-B51D-2F3BB50E0C50}" type="slidenum">
              <a:rPr lang="en-US" smtClean="0"/>
              <a:t>‹#›</a:t>
            </a:fld>
            <a:endParaRPr lang="en-US"/>
          </a:p>
        </p:txBody>
      </p:sp>
    </p:spTree>
    <p:extLst>
      <p:ext uri="{BB962C8B-B14F-4D97-AF65-F5344CB8AC3E}">
        <p14:creationId xmlns:p14="http://schemas.microsoft.com/office/powerpoint/2010/main" val="20898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DD3A2-CA23-45F8-B49D-0D39E8EE60B1}" type="datetimeFigureOut">
              <a:rPr lang="en-US" smtClean="0"/>
              <a:t>7/11/2023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D700E6-AFD4-4161-B51D-2F3BB50E0C50}" type="slidenum">
              <a:rPr lang="en-US" smtClean="0"/>
              <a:t>‹#›</a:t>
            </a:fld>
            <a:endParaRPr lang="en-US"/>
          </a:p>
        </p:txBody>
      </p:sp>
    </p:spTree>
    <p:extLst>
      <p:ext uri="{BB962C8B-B14F-4D97-AF65-F5344CB8AC3E}">
        <p14:creationId xmlns:p14="http://schemas.microsoft.com/office/powerpoint/2010/main" val="2814646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3BFDD3A2-CA23-45F8-B49D-0D39E8EE60B1}"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700E6-AFD4-4161-B51D-2F3BB50E0C50}" type="slidenum">
              <a:rPr lang="en-US" smtClean="0"/>
              <a:t>‹#›</a:t>
            </a:fld>
            <a:endParaRPr lang="en-US"/>
          </a:p>
        </p:txBody>
      </p:sp>
    </p:spTree>
    <p:extLst>
      <p:ext uri="{BB962C8B-B14F-4D97-AF65-F5344CB8AC3E}">
        <p14:creationId xmlns:p14="http://schemas.microsoft.com/office/powerpoint/2010/main" val="34886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Edit Master text styles</a:t>
            </a:r>
          </a:p>
        </p:txBody>
      </p:sp>
      <p:sp>
        <p:nvSpPr>
          <p:cNvPr id="5" name="Date Placeholder 4"/>
          <p:cNvSpPr>
            <a:spLocks noGrp="1"/>
          </p:cNvSpPr>
          <p:nvPr>
            <p:ph type="dt" sz="half" idx="10"/>
          </p:nvPr>
        </p:nvSpPr>
        <p:spPr/>
        <p:txBody>
          <a:bodyPr/>
          <a:lstStyle/>
          <a:p>
            <a:fld id="{3BFDD3A2-CA23-45F8-B49D-0D39E8EE60B1}" type="datetimeFigureOut">
              <a:rPr lang="en-US" smtClean="0"/>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D700E6-AFD4-4161-B51D-2F3BB50E0C50}" type="slidenum">
              <a:rPr lang="en-US" smtClean="0"/>
              <a:t>‹#›</a:t>
            </a:fld>
            <a:endParaRPr lang="en-US"/>
          </a:p>
        </p:txBody>
      </p:sp>
    </p:spTree>
    <p:extLst>
      <p:ext uri="{BB962C8B-B14F-4D97-AF65-F5344CB8AC3E}">
        <p14:creationId xmlns:p14="http://schemas.microsoft.com/office/powerpoint/2010/main" val="1960577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3BFDD3A2-CA23-45F8-B49D-0D39E8EE60B1}" type="datetimeFigureOut">
              <a:rPr lang="en-US" smtClean="0"/>
              <a:t>7/11/2023</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7D700E6-AFD4-4161-B51D-2F3BB50E0C50}" type="slidenum">
              <a:rPr lang="en-US" smtClean="0"/>
              <a:t>‹#›</a:t>
            </a:fld>
            <a:endParaRPr lang="en-US"/>
          </a:p>
        </p:txBody>
      </p:sp>
    </p:spTree>
    <p:extLst>
      <p:ext uri="{BB962C8B-B14F-4D97-AF65-F5344CB8AC3E}">
        <p14:creationId xmlns:p14="http://schemas.microsoft.com/office/powerpoint/2010/main" val="14614867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kdhe.ks.gov/600/Perinatal-Substance-Use" TargetMode="External"/><Relationship Id="rId13" Type="http://schemas.openxmlformats.org/officeDocument/2006/relationships/hyperlink" Target="https://www.kidsks.org/grief-support-resources.html" TargetMode="External"/><Relationship Id="rId3" Type="http://schemas.openxmlformats.org/officeDocument/2006/relationships/hyperlink" Target="https://www.kdhe.ks.gov/504/Maternal-Warning-Signs" TargetMode="External"/><Relationship Id="rId7" Type="http://schemas.openxmlformats.org/officeDocument/2006/relationships/hyperlink" Target="https://www.marchofdimes.org/complications/preterm-labor-and-premature-birth-are-you-at-risk.aspx" TargetMode="External"/><Relationship Id="rId12" Type="http://schemas.openxmlformats.org/officeDocument/2006/relationships/hyperlink" Target="https://www.kdhe.ks.gov/1847/Provider-Resource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www.marchofdimes.org/complications/low-birthweight.aspx" TargetMode="External"/><Relationship Id="rId11" Type="http://schemas.openxmlformats.org/officeDocument/2006/relationships/hyperlink" Target="https://docs.google.com/forms/d/e/1FAIpQLSexunINsE2kf00icppvGnRNvMpvhy9JvfP-z0-KOfSlfSZaZQ/viewform" TargetMode="External"/><Relationship Id="rId5" Type="http://schemas.openxmlformats.org/officeDocument/2006/relationships/hyperlink" Target="https://www.marchofdimes.org/complications/miscarriage.aspx" TargetMode="External"/><Relationship Id="rId10" Type="http://schemas.openxmlformats.org/officeDocument/2006/relationships/hyperlink" Target="https://www.kansasmch.org/demo/psychiatric-consultation-care-coordination.asp" TargetMode="External"/><Relationship Id="rId4" Type="http://schemas.openxmlformats.org/officeDocument/2006/relationships/hyperlink" Target="https://www.acog.org/news/news-releases/2019/10/acog-statement-on-17p-hydroxyprogesterone-caproate" TargetMode="External"/><Relationship Id="rId9" Type="http://schemas.openxmlformats.org/officeDocument/2006/relationships/hyperlink" Target="https://kdhe.daiseysolutions.org/articles/behavioral-health-screening-tools-recommendation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kdhe.ks.gov/600/Perinatal-Substance-Use" TargetMode="External"/><Relationship Id="rId3" Type="http://schemas.openxmlformats.org/officeDocument/2006/relationships/hyperlink" Target="https://www.kdhe.ks.gov/DocumentCenter/View/5037/Referral-Access-Point-Workflow-PDF" TargetMode="External"/><Relationship Id="rId7" Type="http://schemas.openxmlformats.org/officeDocument/2006/relationships/hyperlink" Target="https://docs.google.com/forms/d/e/1FAIpQLSexunINsE2kf00icppvGnRNvMpvhy9JvfP-z0-KOfSlfSZaZQ/viewform" TargetMode="External"/><Relationship Id="rId2" Type="http://schemas.openxmlformats.org/officeDocument/2006/relationships/hyperlink" Target="https://kdhe.daiseysolutions.org/articles/behavioral-health-screening-tools-recommendations/" TargetMode="External"/><Relationship Id="rId1" Type="http://schemas.openxmlformats.org/officeDocument/2006/relationships/slideLayout" Target="../slideLayouts/slideLayout7.xml"/><Relationship Id="rId6" Type="http://schemas.openxmlformats.org/officeDocument/2006/relationships/hyperlink" Target="https://www.kansasmch.org/demo/psychiatric-consultation-care-coordination.asp" TargetMode="External"/><Relationship Id="rId5" Type="http://schemas.openxmlformats.org/officeDocument/2006/relationships/hyperlink" Target="https://supportgroupsinkansas.org/support-groups" TargetMode="External"/><Relationship Id="rId4" Type="http://schemas.openxmlformats.org/officeDocument/2006/relationships/hyperlink" Target="https://www.kdhe.ks.gov/DocumentCenter/View/5137/Resource-and-Reference-Guide-for-Providers-PDF?bidId="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kansasmch.org/demo/psychiatric-consultation-care-coordination.asp" TargetMode="External"/><Relationship Id="rId3" Type="http://schemas.openxmlformats.org/officeDocument/2006/relationships/hyperlink" Target="https://www.kdhe.ks.gov/600/Perinatal-Substance-Use" TargetMode="External"/><Relationship Id="rId7" Type="http://schemas.openxmlformats.org/officeDocument/2006/relationships/hyperlink" Target="https://www.therecoveryvillage.com/treatment-program/aftercare/relapse-prevention-plan/" TargetMode="External"/><Relationship Id="rId2" Type="http://schemas.openxmlformats.org/officeDocument/2006/relationships/hyperlink" Target="https://kdhe.daiseysolutions.org/articles/behavioral-health-screening-tools-recommendations/" TargetMode="External"/><Relationship Id="rId1" Type="http://schemas.openxmlformats.org/officeDocument/2006/relationships/slideLayout" Target="../slideLayouts/slideLayout7.xml"/><Relationship Id="rId6" Type="http://schemas.openxmlformats.org/officeDocument/2006/relationships/hyperlink" Target="https://supportgroupsinkansas.org/support-groups" TargetMode="External"/><Relationship Id="rId5" Type="http://schemas.openxmlformats.org/officeDocument/2006/relationships/hyperlink" Target="https://www.kdhe.ks.gov/DocumentCenter/View/5137/Resource-and-Reference-Guide-for-Providers-PDF?bidId=" TargetMode="External"/><Relationship Id="rId4" Type="http://schemas.openxmlformats.org/officeDocument/2006/relationships/hyperlink" Target="https://www.kdhe.ks.gov/DocumentCenter/View/5037/Referral-Access-Point-Workflow-PDF" TargetMode="External"/><Relationship Id="rId9" Type="http://schemas.openxmlformats.org/officeDocument/2006/relationships/hyperlink" Target="https://docs.google.com/forms/d/e/1FAIpQLSexunINsE2kf00icppvGnRNvMpvhy9JvfP-z0-KOfSlfSZaZQ/viewfor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1800childrenks.or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kdhe.daiseysolutions.org/articles/behavioral-health-screening-tools-recommendations/" TargetMode="External"/><Relationship Id="rId2" Type="http://schemas.openxmlformats.org/officeDocument/2006/relationships/hyperlink" Target="https://www.kdhe.ks.gov/520/Mental-Health" TargetMode="External"/><Relationship Id="rId1" Type="http://schemas.openxmlformats.org/officeDocument/2006/relationships/slideLayout" Target="../slideLayouts/slideLayout7.xml"/><Relationship Id="rId5" Type="http://schemas.openxmlformats.org/officeDocument/2006/relationships/hyperlink" Target="https://docs.google.com/forms/d/e/1FAIpQLSexunINsE2kf00icppvGnRNvMpvhy9JvfP-z0-KOfSlfSZaZQ/viewform" TargetMode="External"/><Relationship Id="rId4" Type="http://schemas.openxmlformats.org/officeDocument/2006/relationships/hyperlink" Target="https://www.kansasmch.org/demo/psychiatric-consultation-care-coordination.asp"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cdc.gov/reproductivehealth/contraception/index.htm" TargetMode="External"/><Relationship Id="rId3" Type="http://schemas.openxmlformats.org/officeDocument/2006/relationships/hyperlink" Target="https://www.kdhe.ks.gov/457/MCH-Integration-Toolkits" TargetMode="External"/><Relationship Id="rId7" Type="http://schemas.openxmlformats.org/officeDocument/2006/relationships/hyperlink" Target="https://www.kidsks.org/grief-support-resources.html" TargetMode="External"/><Relationship Id="rId2" Type="http://schemas.openxmlformats.org/officeDocument/2006/relationships/hyperlink" Target="https://getcoveredkansas.org/" TargetMode="External"/><Relationship Id="rId1" Type="http://schemas.openxmlformats.org/officeDocument/2006/relationships/slideLayout" Target="../slideLayouts/slideLayout7.xml"/><Relationship Id="rId6" Type="http://schemas.openxmlformats.org/officeDocument/2006/relationships/hyperlink" Target="https://opa-fpclinicdb.hhs.gov/" TargetMode="External"/><Relationship Id="rId5" Type="http://schemas.openxmlformats.org/officeDocument/2006/relationships/hyperlink" Target="https://www.kdhe.ks.gov/1847/Provider-Resources" TargetMode="External"/><Relationship Id="rId4" Type="http://schemas.openxmlformats.org/officeDocument/2006/relationships/hyperlink" Target="https://www.kdhe.ks.gov/504/Maternal-Warning-Sig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707CF726-69DE-4E8E-917F-96D9B6F7CB8D}"/>
              </a:ext>
            </a:extLst>
          </p:cNvPr>
          <p:cNvGrpSpPr/>
          <p:nvPr/>
        </p:nvGrpSpPr>
        <p:grpSpPr>
          <a:xfrm>
            <a:off x="365136" y="134402"/>
            <a:ext cx="9375117" cy="7421958"/>
            <a:chOff x="199594" y="156285"/>
            <a:chExt cx="9659212" cy="7646866"/>
          </a:xfrm>
        </p:grpSpPr>
        <p:grpSp>
          <p:nvGrpSpPr>
            <p:cNvPr id="33" name="Group 32">
              <a:extLst>
                <a:ext uri="{FF2B5EF4-FFF2-40B4-BE49-F238E27FC236}">
                  <a16:creationId xmlns:a16="http://schemas.microsoft.com/office/drawing/2014/main" id="{E9E3F200-8A73-4CE3-9CE1-C622153B426E}"/>
                </a:ext>
              </a:extLst>
            </p:cNvPr>
            <p:cNvGrpSpPr/>
            <p:nvPr/>
          </p:nvGrpSpPr>
          <p:grpSpPr>
            <a:xfrm>
              <a:off x="199594" y="156285"/>
              <a:ext cx="9659212" cy="1648468"/>
              <a:chOff x="199594" y="156285"/>
              <a:chExt cx="9659212" cy="1648468"/>
            </a:xfrm>
          </p:grpSpPr>
          <p:sp>
            <p:nvSpPr>
              <p:cNvPr id="5" name="TextBox 4">
                <a:extLst>
                  <a:ext uri="{FF2B5EF4-FFF2-40B4-BE49-F238E27FC236}">
                    <a16:creationId xmlns:a16="http://schemas.microsoft.com/office/drawing/2014/main" id="{DFEC58BF-4DAD-4F63-99FB-76768717CE1E}"/>
                  </a:ext>
                </a:extLst>
              </p:cNvPr>
              <p:cNvSpPr txBox="1"/>
              <p:nvPr/>
            </p:nvSpPr>
            <p:spPr>
              <a:xfrm>
                <a:off x="2740228" y="156285"/>
                <a:ext cx="4572000" cy="685800"/>
              </a:xfrm>
              <a:prstGeom prst="roundRect">
                <a:avLst/>
              </a:prstGeom>
              <a:solidFill>
                <a:srgbClr val="4472C4"/>
              </a:solidFill>
              <a:ln w="19050">
                <a:solidFill>
                  <a:schemeClr val="tx1"/>
                </a:solidFill>
              </a:ln>
            </p:spPr>
            <p:txBody>
              <a:bodyPr wrap="square" lIns="0" tIns="0" rIns="0" bIns="0" rtlCol="0" anchor="ctr">
                <a:noAutofit/>
              </a:bodyPr>
              <a:lstStyle/>
              <a:p>
                <a:pPr algn="ctr" defTabSz="443776"/>
                <a:r>
                  <a:rPr lang="en-US" sz="1747" b="1" dirty="0">
                    <a:solidFill>
                      <a:prstClr val="black"/>
                    </a:solidFill>
                    <a:latin typeface="Calibri" panose="020F0502020204030204"/>
                  </a:rPr>
                  <a:t>Becoming a Mom Workflow: Initial Screening </a:t>
                </a:r>
                <a:endParaRPr lang="en-US" sz="1747" dirty="0">
                  <a:solidFill>
                    <a:prstClr val="black"/>
                  </a:solidFill>
                  <a:latin typeface="Calibri" panose="020F0502020204030204"/>
                </a:endParaRPr>
              </a:p>
              <a:p>
                <a:pPr algn="ctr" defTabSz="443776"/>
                <a:r>
                  <a:rPr lang="en-US" sz="1747" i="1" dirty="0">
                    <a:solidFill>
                      <a:prstClr val="black"/>
                    </a:solidFill>
                    <a:latin typeface="Calibri" panose="020F0502020204030204"/>
                  </a:rPr>
                  <a:t>Timing: </a:t>
                </a:r>
                <a:r>
                  <a:rPr lang="en-US" sz="1747" dirty="0">
                    <a:solidFill>
                      <a:prstClr val="black"/>
                    </a:solidFill>
                    <a:latin typeface="Calibri" panose="020F0502020204030204"/>
                  </a:rPr>
                  <a:t>Enrollment</a:t>
                </a:r>
              </a:p>
            </p:txBody>
          </p:sp>
          <p:sp>
            <p:nvSpPr>
              <p:cNvPr id="6" name="TextBox 5">
                <a:extLst>
                  <a:ext uri="{FF2B5EF4-FFF2-40B4-BE49-F238E27FC236}">
                    <a16:creationId xmlns:a16="http://schemas.microsoft.com/office/drawing/2014/main" id="{553DF45D-AF3E-431C-A91D-F89E2A7FDC4C}"/>
                  </a:ext>
                </a:extLst>
              </p:cNvPr>
              <p:cNvSpPr txBox="1"/>
              <p:nvPr/>
            </p:nvSpPr>
            <p:spPr>
              <a:xfrm>
                <a:off x="5286806" y="1154830"/>
                <a:ext cx="4572000" cy="649922"/>
              </a:xfrm>
              <a:prstGeom prst="roundRect">
                <a:avLst/>
              </a:prstGeom>
              <a:solidFill>
                <a:srgbClr val="4472C4"/>
              </a:solidFill>
              <a:ln>
                <a:noFill/>
              </a:ln>
            </p:spPr>
            <p:txBody>
              <a:bodyPr wrap="square" lIns="17750" tIns="0" rIns="17750" bIns="0" rtlCol="0" anchor="ctr">
                <a:noAutofit/>
              </a:bodyPr>
              <a:lstStyle/>
              <a:p>
                <a:pPr algn="ctr" defTabSz="443776">
                  <a:spcAft>
                    <a:spcPts val="582"/>
                  </a:spcAft>
                </a:pPr>
                <a:r>
                  <a:rPr lang="en-US" sz="1165" b="1" dirty="0">
                    <a:solidFill>
                      <a:prstClr val="black"/>
                    </a:solidFill>
                    <a:latin typeface="Calibri" panose="020F0502020204030204"/>
                  </a:rPr>
                  <a:t>BaM Initial Survey</a:t>
                </a:r>
                <a:r>
                  <a:rPr lang="en-US" sz="1068" dirty="0">
                    <a:solidFill>
                      <a:prstClr val="black"/>
                    </a:solidFill>
                    <a:latin typeface="Calibri" panose="020F0502020204030204"/>
                  </a:rPr>
                  <a:t>  </a:t>
                </a:r>
              </a:p>
              <a:p>
                <a:pPr algn="ctr" defTabSz="443776"/>
                <a:r>
                  <a:rPr lang="en-US" sz="1068" i="1" dirty="0">
                    <a:solidFill>
                      <a:prstClr val="black"/>
                    </a:solidFill>
                    <a:latin typeface="Calibri" panose="020F0502020204030204"/>
                  </a:rPr>
                  <a:t>Timing of DAISEY data entry:</a:t>
                </a:r>
                <a:r>
                  <a:rPr lang="en-US" sz="1068" dirty="0">
                    <a:solidFill>
                      <a:prstClr val="black"/>
                    </a:solidFill>
                    <a:latin typeface="Calibri" panose="020F0502020204030204"/>
                  </a:rPr>
                  <a:t> Per local policy and procedure (encouraged within 5 workdays of form completion, if not direct entry by participant)</a:t>
                </a:r>
              </a:p>
            </p:txBody>
          </p:sp>
          <p:sp>
            <p:nvSpPr>
              <p:cNvPr id="7" name="TextBox 6">
                <a:extLst>
                  <a:ext uri="{FF2B5EF4-FFF2-40B4-BE49-F238E27FC236}">
                    <a16:creationId xmlns:a16="http://schemas.microsoft.com/office/drawing/2014/main" id="{BF302ED3-4B34-46FE-BA00-4F1CD48FEE87}"/>
                  </a:ext>
                </a:extLst>
              </p:cNvPr>
              <p:cNvSpPr txBox="1"/>
              <p:nvPr/>
            </p:nvSpPr>
            <p:spPr>
              <a:xfrm>
                <a:off x="199594" y="1162411"/>
                <a:ext cx="4572000" cy="642342"/>
              </a:xfrm>
              <a:prstGeom prst="roundRect">
                <a:avLst/>
              </a:prstGeom>
              <a:solidFill>
                <a:srgbClr val="4472C4"/>
              </a:solidFill>
              <a:ln>
                <a:noFill/>
              </a:ln>
            </p:spPr>
            <p:txBody>
              <a:bodyPr wrap="square" lIns="17750" tIns="0" rIns="17750" bIns="0" rtlCol="0" anchor="ctr">
                <a:noAutofit/>
              </a:bodyPr>
              <a:lstStyle/>
              <a:p>
                <a:pPr algn="ctr" defTabSz="443776">
                  <a:spcAft>
                    <a:spcPts val="582"/>
                  </a:spcAft>
                </a:pPr>
                <a:r>
                  <a:rPr lang="en-US" sz="1165" b="1" dirty="0">
                    <a:solidFill>
                      <a:prstClr val="black"/>
                    </a:solidFill>
                    <a:latin typeface="Calibri" panose="020F0502020204030204"/>
                  </a:rPr>
                  <a:t>KDHE Program Visit Form, Pre-Screening Questions</a:t>
                </a:r>
                <a:endParaRPr lang="en-US" sz="1068" dirty="0">
                  <a:solidFill>
                    <a:prstClr val="black"/>
                  </a:solidFill>
                  <a:latin typeface="Calibri" panose="020F0502020204030204"/>
                </a:endParaRPr>
              </a:p>
              <a:p>
                <a:pPr algn="ctr" defTabSz="443776"/>
                <a:r>
                  <a:rPr lang="en-US" sz="1068" i="1" dirty="0">
                    <a:solidFill>
                      <a:prstClr val="black"/>
                    </a:solidFill>
                    <a:latin typeface="Calibri" panose="020F0502020204030204"/>
                  </a:rPr>
                  <a:t>Timing of DAISEY data entry</a:t>
                </a:r>
                <a:r>
                  <a:rPr lang="en-US" sz="1068" dirty="0">
                    <a:solidFill>
                      <a:prstClr val="black"/>
                    </a:solidFill>
                    <a:latin typeface="Calibri" panose="020F0502020204030204"/>
                  </a:rPr>
                  <a:t>: Per local policy and procedure (encouraged within 5 workdays of form completion, if not direct entry by participant)</a:t>
                </a:r>
              </a:p>
            </p:txBody>
          </p:sp>
          <p:cxnSp>
            <p:nvCxnSpPr>
              <p:cNvPr id="20" name="Connector: Elbow 19">
                <a:extLst>
                  <a:ext uri="{FF2B5EF4-FFF2-40B4-BE49-F238E27FC236}">
                    <a16:creationId xmlns:a16="http://schemas.microsoft.com/office/drawing/2014/main" id="{0DF0CABD-22E6-4420-A780-55625CE29E77}"/>
                  </a:ext>
                </a:extLst>
              </p:cNvPr>
              <p:cNvCxnSpPr>
                <a:cxnSpLocks/>
                <a:stCxn id="7" idx="0"/>
                <a:endCxn id="6" idx="0"/>
              </p:cNvCxnSpPr>
              <p:nvPr/>
            </p:nvCxnSpPr>
            <p:spPr>
              <a:xfrm rot="5400000" flipH="1" flipV="1">
                <a:off x="5025410" y="-1384986"/>
                <a:ext cx="7582" cy="5087212"/>
              </a:xfrm>
              <a:prstGeom prst="bentConnector3">
                <a:avLst>
                  <a:gd name="adj1" fmla="val 3517040"/>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559E5F-3A53-46A7-8EC6-6C5558FACEFD}"/>
                  </a:ext>
                </a:extLst>
              </p:cNvPr>
              <p:cNvCxnSpPr>
                <a:stCxn id="5" idx="2"/>
              </p:cNvCxnSpPr>
              <p:nvPr/>
            </p:nvCxnSpPr>
            <p:spPr>
              <a:xfrm>
                <a:off x="5026228" y="842084"/>
                <a:ext cx="0" cy="47105"/>
              </a:xfrm>
              <a:prstGeom prst="line">
                <a:avLst/>
              </a:prstGeom>
            </p:spPr>
            <p:style>
              <a:lnRef idx="1">
                <a:schemeClr val="dk1"/>
              </a:lnRef>
              <a:fillRef idx="0">
                <a:schemeClr val="dk1"/>
              </a:fillRef>
              <a:effectRef idx="0">
                <a:schemeClr val="dk1"/>
              </a:effectRef>
              <a:fontRef idx="minor">
                <a:schemeClr val="tx1"/>
              </a:fontRef>
            </p:style>
          </p:cxnSp>
        </p:grpSp>
        <p:grpSp>
          <p:nvGrpSpPr>
            <p:cNvPr id="60" name="Group 59">
              <a:extLst>
                <a:ext uri="{FF2B5EF4-FFF2-40B4-BE49-F238E27FC236}">
                  <a16:creationId xmlns:a16="http://schemas.microsoft.com/office/drawing/2014/main" id="{F0F82B30-32D2-43D3-8594-76FD92F0C806}"/>
                </a:ext>
              </a:extLst>
            </p:cNvPr>
            <p:cNvGrpSpPr/>
            <p:nvPr/>
          </p:nvGrpSpPr>
          <p:grpSpPr>
            <a:xfrm>
              <a:off x="201419" y="1651606"/>
              <a:ext cx="9657387" cy="6151545"/>
              <a:chOff x="201419" y="1651606"/>
              <a:chExt cx="9657387" cy="6151545"/>
            </a:xfrm>
          </p:grpSpPr>
          <p:sp>
            <p:nvSpPr>
              <p:cNvPr id="15" name="TextBox 14">
                <a:extLst>
                  <a:ext uri="{FF2B5EF4-FFF2-40B4-BE49-F238E27FC236}">
                    <a16:creationId xmlns:a16="http://schemas.microsoft.com/office/drawing/2014/main" id="{78A6B4F5-AC66-4D70-9817-C194B3312456}"/>
                  </a:ext>
                </a:extLst>
              </p:cNvPr>
              <p:cNvSpPr txBox="1"/>
              <p:nvPr/>
            </p:nvSpPr>
            <p:spPr>
              <a:xfrm>
                <a:off x="201419" y="5091055"/>
                <a:ext cx="4572000" cy="914904"/>
              </a:xfrm>
              <a:prstGeom prst="roundRect">
                <a:avLst/>
              </a:prstGeom>
              <a:solidFill>
                <a:srgbClr val="FFD966"/>
              </a:solidFill>
              <a:ln>
                <a:noFill/>
              </a:ln>
            </p:spPr>
            <p:txBody>
              <a:bodyPr wrap="square" lIns="0" tIns="0" rIns="0" bIns="0" rtlCol="0" anchor="t">
                <a:noAutofit/>
              </a:bodyPr>
              <a:lstStyle/>
              <a:p>
                <a:pPr algn="ctr" defTabSz="443776">
                  <a:spcAft>
                    <a:spcPts val="582"/>
                  </a:spcAft>
                </a:pPr>
                <a:r>
                  <a:rPr lang="en-US" sz="1165" b="1" dirty="0">
                    <a:solidFill>
                      <a:prstClr val="black"/>
                    </a:solidFill>
                    <a:latin typeface="Calibri" panose="020F0502020204030204"/>
                  </a:rPr>
                  <a:t>Positive for Not Having 1</a:t>
                </a:r>
                <a:r>
                  <a:rPr lang="en-US" sz="1165" b="1" baseline="30000" dirty="0">
                    <a:solidFill>
                      <a:prstClr val="black"/>
                    </a:solidFill>
                    <a:latin typeface="Calibri" panose="020F0502020204030204"/>
                  </a:rPr>
                  <a:t>st</a:t>
                </a:r>
                <a:r>
                  <a:rPr lang="en-US" sz="1165" b="1" dirty="0">
                    <a:solidFill>
                      <a:prstClr val="black"/>
                    </a:solidFill>
                    <a:latin typeface="Calibri" panose="020F0502020204030204"/>
                  </a:rPr>
                  <a:t> Prenatal Care Visit</a:t>
                </a:r>
                <a:endParaRPr lang="en-US" sz="1068" b="1" dirty="0">
                  <a:solidFill>
                    <a:prstClr val="black"/>
                  </a:solidFill>
                  <a:latin typeface="Calibri" panose="020F0502020204030204"/>
                </a:endParaRPr>
              </a:p>
              <a:p>
                <a:pPr marL="60095" defTabSz="443776"/>
                <a:r>
                  <a:rPr lang="en-US" sz="1068" b="1" dirty="0">
                    <a:solidFill>
                      <a:prstClr val="black"/>
                    </a:solidFill>
                    <a:latin typeface="Calibri" panose="020F0502020204030204"/>
                  </a:rPr>
                  <a:t>Interventions:</a:t>
                </a:r>
                <a:r>
                  <a:rPr lang="en-US" sz="1068" b="1" i="1" dirty="0">
                    <a:solidFill>
                      <a:prstClr val="black"/>
                    </a:solidFill>
                    <a:latin typeface="Calibri" panose="020F0502020204030204"/>
                  </a:rPr>
                  <a:t> </a:t>
                </a:r>
              </a:p>
              <a:p>
                <a:pPr marL="278902" indent="-169498" defTabSz="443776">
                  <a:buFont typeface="+mj-lt"/>
                  <a:buAutoNum type="arabicPeriod"/>
                </a:pPr>
                <a:r>
                  <a:rPr lang="en-US" sz="1068" dirty="0">
                    <a:solidFill>
                      <a:prstClr val="black"/>
                    </a:solidFill>
                    <a:latin typeface="Calibri" panose="020F0502020204030204"/>
                  </a:rPr>
                  <a:t>Further assess and address barriers to accessing care</a:t>
                </a:r>
              </a:p>
              <a:p>
                <a:pPr marL="278902" indent="-169498" defTabSz="443776">
                  <a:buFont typeface="+mj-lt"/>
                  <a:buAutoNum type="arabicPeriod"/>
                </a:pPr>
                <a:r>
                  <a:rPr lang="en-US" sz="1068" dirty="0">
                    <a:solidFill>
                      <a:prstClr val="black"/>
                    </a:solidFill>
                    <a:latin typeface="Calibri" panose="020F0502020204030204"/>
                  </a:rPr>
                  <a:t>Make referral to a prenatal care provider, as needed</a:t>
                </a:r>
              </a:p>
            </p:txBody>
          </p:sp>
          <p:sp>
            <p:nvSpPr>
              <p:cNvPr id="16" name="TextBox 15">
                <a:extLst>
                  <a:ext uri="{FF2B5EF4-FFF2-40B4-BE49-F238E27FC236}">
                    <a16:creationId xmlns:a16="http://schemas.microsoft.com/office/drawing/2014/main" id="{F98012A3-8319-40C6-A24C-57C9AFCC54A9}"/>
                  </a:ext>
                </a:extLst>
              </p:cNvPr>
              <p:cNvSpPr txBox="1"/>
              <p:nvPr/>
            </p:nvSpPr>
            <p:spPr>
              <a:xfrm>
                <a:off x="5286807" y="5138718"/>
                <a:ext cx="4571999" cy="2433118"/>
              </a:xfrm>
              <a:prstGeom prst="roundRect">
                <a:avLst/>
              </a:prstGeom>
              <a:solidFill>
                <a:srgbClr val="FFD966"/>
              </a:solidFill>
              <a:ln>
                <a:noFill/>
              </a:ln>
            </p:spPr>
            <p:txBody>
              <a:bodyPr wrap="square" lIns="0" tIns="0" rIns="0" bIns="0" rtlCol="0" anchor="t">
                <a:noAutofit/>
              </a:bodyPr>
              <a:lstStyle/>
              <a:p>
                <a:pPr algn="ctr" defTabSz="443776">
                  <a:spcAft>
                    <a:spcPts val="582"/>
                  </a:spcAft>
                </a:pPr>
                <a:r>
                  <a:rPr lang="en-US" sz="1165" b="1" dirty="0">
                    <a:solidFill>
                      <a:prstClr val="black"/>
                    </a:solidFill>
                    <a:latin typeface="Calibri" panose="020F0502020204030204"/>
                  </a:rPr>
                  <a:t>Positive for History of Previous Preterm Birth/Low-Birth-Weight/Miscarriage</a:t>
                </a:r>
                <a:endParaRPr lang="en-US" sz="1068" b="1" dirty="0">
                  <a:solidFill>
                    <a:prstClr val="black"/>
                  </a:solidFill>
                  <a:latin typeface="Calibri" panose="020F0502020204030204"/>
                </a:endParaRPr>
              </a:p>
              <a:p>
                <a:pPr defTabSz="443776"/>
                <a:r>
                  <a:rPr lang="en-US" sz="1068" b="1" dirty="0">
                    <a:solidFill>
                      <a:prstClr val="black"/>
                    </a:solidFill>
                    <a:latin typeface="Calibri" panose="020F0502020204030204"/>
                  </a:rPr>
                  <a:t>Interventions:</a:t>
                </a:r>
                <a:r>
                  <a:rPr lang="en-US" sz="1068" b="1" i="1" dirty="0">
                    <a:solidFill>
                      <a:prstClr val="black"/>
                    </a:solidFill>
                    <a:latin typeface="Calibri" panose="020F0502020204030204"/>
                  </a:rPr>
                  <a:t> </a:t>
                </a:r>
              </a:p>
              <a:p>
                <a:pPr marL="221889" indent="-161794" defTabSz="443776">
                  <a:buFont typeface="+mj-lt"/>
                  <a:buAutoNum type="arabicPeriod"/>
                </a:pPr>
                <a:r>
                  <a:rPr lang="en-US" sz="1068" dirty="0">
                    <a:solidFill>
                      <a:prstClr val="black"/>
                    </a:solidFill>
                    <a:latin typeface="Calibri" panose="020F0502020204030204"/>
                  </a:rPr>
                  <a:t>Further assess history and contributing factors</a:t>
                </a:r>
              </a:p>
              <a:p>
                <a:pPr marL="221889" indent="-161794" defTabSz="443776">
                  <a:spcAft>
                    <a:spcPts val="582"/>
                  </a:spcAft>
                  <a:buFont typeface="+mj-lt"/>
                  <a:buAutoNum type="arabicPeriod"/>
                </a:pPr>
                <a:r>
                  <a:rPr lang="en-US" sz="1068" dirty="0">
                    <a:solidFill>
                      <a:prstClr val="black"/>
                    </a:solidFill>
                    <a:latin typeface="Calibri" panose="020F0502020204030204"/>
                  </a:rPr>
                  <a:t>Provide education and resources emphasizing importance of regular prenatal care, as well as resources for other support services based on contributing factors</a:t>
                </a:r>
              </a:p>
              <a:p>
                <a:pPr defTabSz="443776"/>
                <a:r>
                  <a:rPr lang="en-US" sz="1068" b="1" dirty="0">
                    <a:solidFill>
                      <a:prstClr val="black"/>
                    </a:solidFill>
                    <a:latin typeface="Calibri" panose="020F0502020204030204"/>
                  </a:rPr>
                  <a:t>Resources: </a:t>
                </a:r>
                <a:endParaRPr lang="en-US" sz="1068" dirty="0">
                  <a:solidFill>
                    <a:prstClr val="black"/>
                  </a:solidFill>
                  <a:latin typeface="Calibri" panose="020F0502020204030204"/>
                </a:endParaRPr>
              </a:p>
              <a:p>
                <a:pPr marL="166416" indent="-110944" defTabSz="443776">
                  <a:buClr>
                    <a:prstClr val="black"/>
                  </a:buClr>
                  <a:buFont typeface="Arial" panose="020B0604020202020204" pitchFamily="34" charset="0"/>
                  <a:buChar char="•"/>
                </a:pPr>
                <a:r>
                  <a:rPr lang="en-US" sz="1068" dirty="0">
                    <a:solidFill>
                      <a:srgbClr val="4472C4"/>
                    </a:solidFill>
                    <a:latin typeface="Calibri" panose="020F0502020204030204"/>
                    <a:hlinkClick r:id="rId3"/>
                  </a:rPr>
                  <a:t>Maternal Warning Signs Integration Toolkit</a:t>
                </a:r>
                <a:endParaRPr lang="en-US" sz="1068" dirty="0">
                  <a:solidFill>
                    <a:srgbClr val="4472C4"/>
                  </a:solidFill>
                  <a:latin typeface="Calibri" panose="020F0502020204030204"/>
                </a:endParaRPr>
              </a:p>
              <a:p>
                <a:pPr marL="166416" indent="-110944" defTabSz="443776">
                  <a:buClr>
                    <a:prstClr val="black"/>
                  </a:buClr>
                  <a:buFont typeface="Arial" panose="020B0604020202020204" pitchFamily="34" charset="0"/>
                  <a:buChar char="•"/>
                </a:pPr>
                <a:r>
                  <a:rPr lang="en-US" sz="1068" dirty="0">
                    <a:solidFill>
                      <a:prstClr val="black"/>
                    </a:solidFill>
                    <a:latin typeface="Calibri" panose="020F0502020204030204"/>
                  </a:rPr>
                  <a:t>ACOG: </a:t>
                </a:r>
                <a:r>
                  <a:rPr lang="en-US" sz="1068" dirty="0">
                    <a:solidFill>
                      <a:srgbClr val="4472C4"/>
                    </a:solidFill>
                    <a:latin typeface="Calibri" panose="020F0502020204030204"/>
                    <a:hlinkClick r:id="rId4"/>
                  </a:rPr>
                  <a:t>Guidance on 17p</a:t>
                </a:r>
                <a:endParaRPr lang="en-US" sz="1068" u="sng" dirty="0">
                  <a:solidFill>
                    <a:srgbClr val="4472C4"/>
                  </a:solidFill>
                  <a:latin typeface="Calibri" panose="020F0502020204030204"/>
                </a:endParaRPr>
              </a:p>
              <a:p>
                <a:pPr marL="166416" indent="-110944" defTabSz="443776">
                  <a:buClr>
                    <a:prstClr val="black"/>
                  </a:buClr>
                  <a:buFont typeface="Arial" panose="020B0604020202020204" pitchFamily="34" charset="0"/>
                  <a:buChar char="•"/>
                </a:pPr>
                <a:r>
                  <a:rPr lang="en-US" sz="1068" dirty="0">
                    <a:solidFill>
                      <a:prstClr val="black"/>
                    </a:solidFill>
                    <a:latin typeface="Calibri" panose="020F0502020204030204"/>
                  </a:rPr>
                  <a:t>Patient Education from March of Dimes: </a:t>
                </a:r>
                <a:r>
                  <a:rPr lang="en-US" sz="1068" dirty="0">
                    <a:solidFill>
                      <a:srgbClr val="4472C4"/>
                    </a:solidFill>
                    <a:latin typeface="Calibri" panose="020F0502020204030204"/>
                    <a:hlinkClick r:id="rId5"/>
                  </a:rPr>
                  <a:t>Miscarriage</a:t>
                </a:r>
                <a:r>
                  <a:rPr lang="en-US" sz="1068" dirty="0">
                    <a:solidFill>
                      <a:prstClr val="black"/>
                    </a:solidFill>
                    <a:latin typeface="Calibri" panose="020F0502020204030204"/>
                  </a:rPr>
                  <a:t>;</a:t>
                </a:r>
                <a:r>
                  <a:rPr lang="en-US" sz="1068" dirty="0">
                    <a:solidFill>
                      <a:srgbClr val="4472C4"/>
                    </a:solidFill>
                    <a:latin typeface="Calibri" panose="020F0502020204030204"/>
                  </a:rPr>
                  <a:t> </a:t>
                </a:r>
                <a:r>
                  <a:rPr lang="en-US" sz="1068" dirty="0">
                    <a:solidFill>
                      <a:prstClr val="black"/>
                    </a:solidFill>
                    <a:latin typeface="Calibri" panose="020F0502020204030204"/>
                    <a:hlinkClick r:id="rId6"/>
                  </a:rPr>
                  <a:t>Low Birthweight</a:t>
                </a:r>
                <a:r>
                  <a:rPr lang="en-US" sz="1068" dirty="0">
                    <a:solidFill>
                      <a:prstClr val="black"/>
                    </a:solidFill>
                    <a:latin typeface="Calibri" panose="020F0502020204030204"/>
                  </a:rPr>
                  <a:t>; </a:t>
                </a:r>
                <a:r>
                  <a:rPr lang="en-US" sz="1068" dirty="0">
                    <a:solidFill>
                      <a:srgbClr val="4472C4"/>
                    </a:solidFill>
                    <a:latin typeface="Calibri" panose="020F0502020204030204"/>
                    <a:hlinkClick r:id="rId7"/>
                  </a:rPr>
                  <a:t>Preterm Labor &amp; Premature Birth</a:t>
                </a:r>
                <a:endParaRPr lang="en-US" sz="1068" dirty="0">
                  <a:solidFill>
                    <a:prstClr val="black"/>
                  </a:solidFill>
                  <a:latin typeface="Calibri" panose="020F0502020204030204"/>
                </a:endParaRPr>
              </a:p>
            </p:txBody>
          </p:sp>
          <p:sp>
            <p:nvSpPr>
              <p:cNvPr id="18" name="TextBox 17">
                <a:extLst>
                  <a:ext uri="{FF2B5EF4-FFF2-40B4-BE49-F238E27FC236}">
                    <a16:creationId xmlns:a16="http://schemas.microsoft.com/office/drawing/2014/main" id="{E718ED36-074D-4CAC-9F39-DAB75AB48135}"/>
                  </a:ext>
                </a:extLst>
              </p:cNvPr>
              <p:cNvSpPr txBox="1"/>
              <p:nvPr/>
            </p:nvSpPr>
            <p:spPr>
              <a:xfrm>
                <a:off x="201419" y="2811489"/>
                <a:ext cx="4572000" cy="2190124"/>
              </a:xfrm>
              <a:prstGeom prst="roundRect">
                <a:avLst/>
              </a:prstGeom>
              <a:solidFill>
                <a:srgbClr val="FFD966"/>
              </a:solidFill>
              <a:ln>
                <a:noFill/>
              </a:ln>
            </p:spPr>
            <p:txBody>
              <a:bodyPr wrap="square" lIns="0" tIns="0" rIns="0" bIns="0" rtlCol="0" anchor="t">
                <a:noAutofit/>
              </a:bodyPr>
              <a:lstStyle/>
              <a:p>
                <a:pPr algn="ctr" defTabSz="443776">
                  <a:spcAft>
                    <a:spcPts val="582"/>
                  </a:spcAft>
                </a:pPr>
                <a:r>
                  <a:rPr lang="en-US" sz="1165" b="1" dirty="0">
                    <a:solidFill>
                      <a:prstClr val="black"/>
                    </a:solidFill>
                    <a:latin typeface="Calibri" panose="020F0502020204030204"/>
                  </a:rPr>
                  <a:t>Positive Substance Use Status</a:t>
                </a:r>
                <a:br>
                  <a:rPr lang="en-US" sz="1165" b="1" dirty="0">
                    <a:solidFill>
                      <a:prstClr val="black"/>
                    </a:solidFill>
                    <a:latin typeface="Calibri" panose="020F0502020204030204"/>
                  </a:rPr>
                </a:br>
                <a:r>
                  <a:rPr lang="en-US" sz="970" b="1" dirty="0">
                    <a:solidFill>
                      <a:srgbClr val="FF0000"/>
                    </a:solidFill>
                    <a:latin typeface="Calibri" panose="020F0502020204030204"/>
                  </a:rPr>
                  <a:t>See: Initial Screening for Substance Use Workflow for more details (next 2 slides)</a:t>
                </a:r>
                <a:endParaRPr lang="en-US" sz="970" dirty="0">
                  <a:solidFill>
                    <a:prstClr val="black"/>
                  </a:solidFill>
                  <a:latin typeface="Calibri" panose="020F0502020204030204"/>
                </a:endParaRPr>
              </a:p>
              <a:p>
                <a:pPr defTabSz="443776"/>
                <a:r>
                  <a:rPr lang="en-US" sz="1068" b="1" dirty="0">
                    <a:solidFill>
                      <a:prstClr val="black"/>
                    </a:solidFill>
                    <a:latin typeface="Calibri" panose="020F0502020204030204"/>
                  </a:rPr>
                  <a:t>Intervention:</a:t>
                </a:r>
                <a:r>
                  <a:rPr lang="en-US" sz="1068" b="1" i="1" dirty="0">
                    <a:solidFill>
                      <a:prstClr val="black"/>
                    </a:solidFill>
                    <a:latin typeface="Calibri" panose="020F0502020204030204"/>
                  </a:rPr>
                  <a:t> </a:t>
                </a:r>
              </a:p>
              <a:p>
                <a:pPr marL="221889" indent="-161794" defTabSz="443776">
                  <a:buFont typeface="+mj-lt"/>
                  <a:buAutoNum type="arabicPeriod"/>
                </a:pPr>
                <a:r>
                  <a:rPr lang="en-US" sz="1068" dirty="0">
                    <a:solidFill>
                      <a:prstClr val="black"/>
                    </a:solidFill>
                    <a:latin typeface="Calibri" panose="020F0502020204030204"/>
                  </a:rPr>
                  <a:t>Positive for current use – refer to treatment</a:t>
                </a:r>
              </a:p>
              <a:p>
                <a:pPr marL="221889" indent="-161794" defTabSz="443776">
                  <a:buFont typeface="+mj-lt"/>
                  <a:buAutoNum type="arabicPeriod"/>
                </a:pPr>
                <a:r>
                  <a:rPr lang="en-US" sz="1068" dirty="0">
                    <a:solidFill>
                      <a:prstClr val="black"/>
                    </a:solidFill>
                    <a:latin typeface="Calibri" panose="020F0502020204030204"/>
                  </a:rPr>
                  <a:t>Positive for history of use - further assess condition and risk through conversation, and possible administration of ASSIST screen in 3</a:t>
                </a:r>
                <a:r>
                  <a:rPr lang="en-US" sz="1068" baseline="30000" dirty="0">
                    <a:solidFill>
                      <a:prstClr val="black"/>
                    </a:solidFill>
                    <a:latin typeface="Calibri" panose="020F0502020204030204"/>
                  </a:rPr>
                  <a:t>rd</a:t>
                </a:r>
                <a:r>
                  <a:rPr lang="en-US" sz="1068" dirty="0">
                    <a:solidFill>
                      <a:prstClr val="black"/>
                    </a:solidFill>
                    <a:latin typeface="Calibri" panose="020F0502020204030204"/>
                  </a:rPr>
                  <a:t> trimester or in first pp visit</a:t>
                </a:r>
              </a:p>
              <a:p>
                <a:pPr defTabSz="443776"/>
                <a:r>
                  <a:rPr lang="en-US" sz="1068" b="1" dirty="0">
                    <a:solidFill>
                      <a:prstClr val="black"/>
                    </a:solidFill>
                    <a:latin typeface="Calibri" panose="020F0502020204030204"/>
                  </a:rPr>
                  <a:t>Resources: </a:t>
                </a:r>
                <a:endParaRPr lang="en-US" sz="1068" dirty="0">
                  <a:solidFill>
                    <a:prstClr val="black"/>
                  </a:solidFill>
                  <a:latin typeface="Calibri" panose="020F0502020204030204"/>
                </a:endParaRPr>
              </a:p>
              <a:p>
                <a:pPr marL="166416" indent="-110944" defTabSz="443776">
                  <a:buClr>
                    <a:prstClr val="black"/>
                  </a:buClr>
                  <a:buFont typeface="Arial" panose="020B0604020202020204" pitchFamily="34" charset="0"/>
                  <a:buChar char="•"/>
                </a:pPr>
                <a:r>
                  <a:rPr lang="en-US" sz="1068" dirty="0">
                    <a:solidFill>
                      <a:srgbClr val="4472C4"/>
                    </a:solidFill>
                    <a:latin typeface="Calibri" panose="020F0502020204030204"/>
                    <a:hlinkClick r:id="rId8"/>
                  </a:rPr>
                  <a:t>Perinatal Substance Use Toolkit </a:t>
                </a:r>
                <a:endParaRPr lang="en-US" sz="1068" dirty="0">
                  <a:solidFill>
                    <a:srgbClr val="4472C4"/>
                  </a:solidFill>
                  <a:latin typeface="Calibri" panose="020F0502020204030204"/>
                </a:endParaRPr>
              </a:p>
              <a:p>
                <a:pPr marL="166416" indent="-110944" defTabSz="443776">
                  <a:buClr>
                    <a:prstClr val="black"/>
                  </a:buClr>
                  <a:buFont typeface="Arial" panose="020B0604020202020204" pitchFamily="34" charset="0"/>
                  <a:buChar char="•"/>
                </a:pPr>
                <a:r>
                  <a:rPr lang="en-US" sz="1068" dirty="0">
                    <a:solidFill>
                      <a:prstClr val="black"/>
                    </a:solidFill>
                    <a:latin typeface="Calibri" panose="020F0502020204030204"/>
                    <a:hlinkClick r:id="rId9"/>
                  </a:rPr>
                  <a:t>Behavioral Health Screening Tools Guidance for DAISEY Users</a:t>
                </a:r>
                <a:endParaRPr lang="en-US" sz="1068" dirty="0">
                  <a:solidFill>
                    <a:prstClr val="black"/>
                  </a:solidFill>
                  <a:latin typeface="Calibri" panose="020F0502020204030204"/>
                </a:endParaRPr>
              </a:p>
              <a:p>
                <a:pPr marL="166416" indent="-110944" defTabSz="443776">
                  <a:buFont typeface="Arial" panose="020B0604020202020204" pitchFamily="34" charset="0"/>
                  <a:buChar char="•"/>
                </a:pPr>
                <a:r>
                  <a:rPr lang="en-US" sz="1068" dirty="0">
                    <a:solidFill>
                      <a:prstClr val="black"/>
                    </a:solidFill>
                    <a:latin typeface="Calibri" panose="020F0502020204030204"/>
                  </a:rPr>
                  <a:t>Call the </a:t>
                </a:r>
                <a:r>
                  <a:rPr lang="en-US" sz="1068" dirty="0">
                    <a:solidFill>
                      <a:srgbClr val="4472C4"/>
                    </a:solidFill>
                    <a:latin typeface="Calibri" panose="020F0502020204030204"/>
                    <a:hlinkClick r:id="rId10"/>
                  </a:rPr>
                  <a:t>Perinatal Provider Consultation Line </a:t>
                </a:r>
                <a:r>
                  <a:rPr lang="en-US" sz="1068" dirty="0">
                    <a:solidFill>
                      <a:prstClr val="black"/>
                    </a:solidFill>
                    <a:latin typeface="Calibri" panose="020F0502020204030204"/>
                  </a:rPr>
                  <a:t>at 833-765-2004 (weekdays, 8am–5pm), or submit this </a:t>
                </a:r>
                <a:r>
                  <a:rPr lang="en-US" sz="1068" dirty="0">
                    <a:solidFill>
                      <a:srgbClr val="4472C4"/>
                    </a:solidFill>
                    <a:latin typeface="Calibri" panose="020F0502020204030204"/>
                    <a:hlinkClick r:id="rId11"/>
                  </a:rPr>
                  <a:t>form</a:t>
                </a:r>
                <a:r>
                  <a:rPr lang="en-US" sz="1068" dirty="0">
                    <a:solidFill>
                      <a:prstClr val="black"/>
                    </a:solidFill>
                    <a:latin typeface="Calibri" panose="020F0502020204030204"/>
                  </a:rPr>
                  <a:t> for resource and referral support (free!)</a:t>
                </a:r>
              </a:p>
            </p:txBody>
          </p:sp>
          <p:sp>
            <p:nvSpPr>
              <p:cNvPr id="19" name="TextBox 18">
                <a:extLst>
                  <a:ext uri="{FF2B5EF4-FFF2-40B4-BE49-F238E27FC236}">
                    <a16:creationId xmlns:a16="http://schemas.microsoft.com/office/drawing/2014/main" id="{83A4B290-B8AF-438A-BF15-4EB657280A93}"/>
                  </a:ext>
                </a:extLst>
              </p:cNvPr>
              <p:cNvSpPr txBox="1"/>
              <p:nvPr/>
            </p:nvSpPr>
            <p:spPr>
              <a:xfrm>
                <a:off x="5286807" y="2920258"/>
                <a:ext cx="4571999" cy="2081352"/>
              </a:xfrm>
              <a:prstGeom prst="roundRect">
                <a:avLst/>
              </a:prstGeom>
              <a:solidFill>
                <a:srgbClr val="FFD966"/>
              </a:solidFill>
              <a:ln>
                <a:noFill/>
              </a:ln>
            </p:spPr>
            <p:txBody>
              <a:bodyPr wrap="square" lIns="0" tIns="0" rIns="0" bIns="0" rtlCol="0" anchor="t">
                <a:noAutofit/>
              </a:bodyPr>
              <a:lstStyle/>
              <a:p>
                <a:pPr algn="ctr" defTabSz="443776">
                  <a:spcAft>
                    <a:spcPts val="582"/>
                  </a:spcAft>
                </a:pPr>
                <a:r>
                  <a:rPr lang="en-US" sz="1165" b="1" dirty="0">
                    <a:solidFill>
                      <a:prstClr val="black"/>
                    </a:solidFill>
                    <a:latin typeface="Calibri" panose="020F0502020204030204"/>
                  </a:rPr>
                  <a:t>Positive for High-Risk Pregnancy/Current Health Condition</a:t>
                </a:r>
                <a:endParaRPr lang="en-US" sz="1068" b="1" dirty="0">
                  <a:solidFill>
                    <a:prstClr val="black"/>
                  </a:solidFill>
                  <a:latin typeface="Calibri" panose="020F0502020204030204"/>
                </a:endParaRPr>
              </a:p>
              <a:p>
                <a:pPr defTabSz="443776"/>
                <a:r>
                  <a:rPr lang="en-US" sz="1068" b="1" dirty="0">
                    <a:solidFill>
                      <a:prstClr val="black"/>
                    </a:solidFill>
                    <a:latin typeface="Calibri" panose="020F0502020204030204"/>
                  </a:rPr>
                  <a:t>Interventions:</a:t>
                </a:r>
                <a:r>
                  <a:rPr lang="en-US" sz="1068" b="1" i="1" dirty="0">
                    <a:solidFill>
                      <a:prstClr val="black"/>
                    </a:solidFill>
                    <a:latin typeface="Calibri" panose="020F0502020204030204"/>
                  </a:rPr>
                  <a:t> </a:t>
                </a:r>
              </a:p>
              <a:p>
                <a:pPr marL="221889" indent="-161794" defTabSz="443776">
                  <a:buFont typeface="+mj-lt"/>
                  <a:buAutoNum type="arabicPeriod"/>
                </a:pPr>
                <a:r>
                  <a:rPr lang="en-US" sz="1068" dirty="0">
                    <a:solidFill>
                      <a:prstClr val="black"/>
                    </a:solidFill>
                    <a:latin typeface="Calibri" panose="020F0502020204030204"/>
                  </a:rPr>
                  <a:t>Further assess condition and risk</a:t>
                </a:r>
              </a:p>
              <a:p>
                <a:pPr marL="221889" indent="-161794" defTabSz="443776">
                  <a:buFont typeface="+mj-lt"/>
                  <a:buAutoNum type="arabicPeriod"/>
                </a:pPr>
                <a:r>
                  <a:rPr lang="en-US" sz="1068" dirty="0">
                    <a:solidFill>
                      <a:prstClr val="black"/>
                    </a:solidFill>
                    <a:latin typeface="Calibri" panose="020F0502020204030204"/>
                  </a:rPr>
                  <a:t>Provide education and resources emphasizing importance of regular prenatal care, as well as resources for other support services based on condition</a:t>
                </a:r>
              </a:p>
              <a:p>
                <a:pPr marL="221889" indent="-161794" defTabSz="443776">
                  <a:buFont typeface="+mj-lt"/>
                  <a:buAutoNum type="arabicPeriod"/>
                </a:pPr>
                <a:r>
                  <a:rPr lang="en-US" sz="1068" dirty="0">
                    <a:solidFill>
                      <a:prstClr val="black"/>
                    </a:solidFill>
                    <a:latin typeface="Calibri" panose="020F0502020204030204"/>
                  </a:rPr>
                  <a:t>If any perinatal hypertension diagnosis or positive risk, follow-up with Perinatal Hypertension Patient Education Guide</a:t>
                </a:r>
              </a:p>
              <a:p>
                <a:pPr defTabSz="443776"/>
                <a:r>
                  <a:rPr lang="en-US" sz="1068" b="1" dirty="0">
                    <a:solidFill>
                      <a:prstClr val="black"/>
                    </a:solidFill>
                    <a:latin typeface="Calibri" panose="020F0502020204030204"/>
                  </a:rPr>
                  <a:t>Resources: </a:t>
                </a:r>
                <a:endParaRPr lang="en-US" sz="1068" dirty="0">
                  <a:solidFill>
                    <a:prstClr val="black"/>
                  </a:solidFill>
                  <a:latin typeface="Calibri" panose="020F0502020204030204"/>
                </a:endParaRPr>
              </a:p>
              <a:p>
                <a:pPr marL="166416" indent="-110944" defTabSz="443776">
                  <a:buClr>
                    <a:prstClr val="black"/>
                  </a:buClr>
                  <a:buFont typeface="Arial" panose="020B0604020202020204" pitchFamily="34" charset="0"/>
                  <a:buChar char="•"/>
                </a:pPr>
                <a:r>
                  <a:rPr lang="en-US" sz="1068" dirty="0">
                    <a:solidFill>
                      <a:srgbClr val="4472C4"/>
                    </a:solidFill>
                    <a:latin typeface="Calibri" panose="020F0502020204030204"/>
                    <a:hlinkClick r:id="rId3"/>
                  </a:rPr>
                  <a:t>Maternal Warning Signs Integration Toolkit</a:t>
                </a:r>
                <a:endParaRPr lang="en-US" sz="1068" dirty="0">
                  <a:solidFill>
                    <a:srgbClr val="4472C4"/>
                  </a:solidFill>
                  <a:latin typeface="Calibri" panose="020F0502020204030204"/>
                </a:endParaRPr>
              </a:p>
              <a:p>
                <a:pPr marL="166416" indent="-110944" defTabSz="443776">
                  <a:buClr>
                    <a:prstClr val="black"/>
                  </a:buClr>
                  <a:buFont typeface="Arial" panose="020B0604020202020204" pitchFamily="34" charset="0"/>
                  <a:buChar char="•"/>
                </a:pPr>
                <a:r>
                  <a:rPr lang="en-US" sz="1070" dirty="0">
                    <a:latin typeface="Calibri" panose="020F0502020204030204"/>
                    <a:hlinkClick r:id="rId12"/>
                  </a:rPr>
                  <a:t>Perinatal Hypertension Patient Education Guide</a:t>
                </a:r>
                <a:endParaRPr lang="en-US" sz="1070" dirty="0">
                  <a:latin typeface="Calibri" panose="020F0502020204030204"/>
                </a:endParaRPr>
              </a:p>
              <a:p>
                <a:pPr marL="55472" defTabSz="443776">
                  <a:buClr>
                    <a:prstClr val="black"/>
                  </a:buClr>
                </a:pPr>
                <a:endParaRPr lang="en-US" sz="1070" u="sng" dirty="0">
                  <a:solidFill>
                    <a:srgbClr val="4472C4"/>
                  </a:solidFill>
                  <a:latin typeface="Calibri" panose="020F0502020204030204"/>
                </a:endParaRPr>
              </a:p>
              <a:p>
                <a:pPr defTabSz="443776"/>
                <a:endParaRPr lang="en-US" sz="1068" b="1" dirty="0">
                  <a:solidFill>
                    <a:prstClr val="black"/>
                  </a:solidFill>
                  <a:latin typeface="Calibri" panose="020F0502020204030204"/>
                </a:endParaRPr>
              </a:p>
            </p:txBody>
          </p:sp>
          <p:sp>
            <p:nvSpPr>
              <p:cNvPr id="8" name="TextBox 7">
                <a:extLst>
                  <a:ext uri="{FF2B5EF4-FFF2-40B4-BE49-F238E27FC236}">
                    <a16:creationId xmlns:a16="http://schemas.microsoft.com/office/drawing/2014/main" id="{6832BE04-C563-45F6-877F-9453B52D6473}"/>
                  </a:ext>
                </a:extLst>
              </p:cNvPr>
              <p:cNvSpPr txBox="1"/>
              <p:nvPr/>
            </p:nvSpPr>
            <p:spPr>
              <a:xfrm>
                <a:off x="2735437" y="1916083"/>
                <a:ext cx="4572000" cy="795775"/>
              </a:xfrm>
              <a:prstGeom prst="roundRect">
                <a:avLst/>
              </a:prstGeom>
              <a:solidFill>
                <a:srgbClr val="00B0F0"/>
              </a:solidFill>
              <a:ln>
                <a:noFill/>
              </a:ln>
            </p:spPr>
            <p:txBody>
              <a:bodyPr wrap="square" lIns="0" tIns="0" rIns="0" bIns="0" rtlCol="0" anchor="ctr">
                <a:noAutofit/>
              </a:bodyPr>
              <a:lstStyle/>
              <a:p>
                <a:pPr algn="ctr" defTabSz="443776">
                  <a:spcAft>
                    <a:spcPts val="777"/>
                  </a:spcAft>
                </a:pPr>
                <a:r>
                  <a:rPr lang="en-US" sz="1165" b="1" dirty="0">
                    <a:solidFill>
                      <a:prstClr val="black"/>
                    </a:solidFill>
                    <a:latin typeface="Calibri" panose="020F0502020204030204"/>
                  </a:rPr>
                  <a:t>BaM Risk Report in DAISEY</a:t>
                </a:r>
                <a:br>
                  <a:rPr lang="en-US" sz="1165" b="1" dirty="0">
                    <a:solidFill>
                      <a:prstClr val="black"/>
                    </a:solidFill>
                    <a:latin typeface="Calibri" panose="020F0502020204030204"/>
                  </a:rPr>
                </a:br>
                <a:r>
                  <a:rPr lang="en-US" sz="1165" u="sng" dirty="0">
                    <a:solidFill>
                      <a:prstClr val="black"/>
                    </a:solidFill>
                    <a:latin typeface="Calibri" panose="020F0502020204030204"/>
                  </a:rPr>
                  <a:t>Action Required</a:t>
                </a:r>
                <a:r>
                  <a:rPr lang="en-US" sz="1165" dirty="0">
                    <a:solidFill>
                      <a:prstClr val="black"/>
                    </a:solidFill>
                    <a:latin typeface="Calibri" panose="020F0502020204030204"/>
                  </a:rPr>
                  <a:t> on High-Risk/Positive Screens</a:t>
                </a:r>
                <a:endParaRPr lang="en-US" sz="3785" b="1" dirty="0">
                  <a:solidFill>
                    <a:prstClr val="black"/>
                  </a:solidFill>
                  <a:latin typeface="Calibri" panose="020F0502020204030204"/>
                </a:endParaRPr>
              </a:p>
              <a:p>
                <a:pPr algn="ctr" defTabSz="443776">
                  <a:spcAft>
                    <a:spcPts val="582"/>
                  </a:spcAft>
                </a:pPr>
                <a:r>
                  <a:rPr lang="en-US" sz="1068" i="1" dirty="0">
                    <a:solidFill>
                      <a:prstClr val="black"/>
                    </a:solidFill>
                    <a:latin typeface="Calibri" panose="020F0502020204030204"/>
                  </a:rPr>
                  <a:t>Timing of review: </a:t>
                </a:r>
                <a:r>
                  <a:rPr lang="en-US" sz="1068" dirty="0">
                    <a:solidFill>
                      <a:prstClr val="black"/>
                    </a:solidFill>
                    <a:latin typeface="Calibri" panose="020F0502020204030204"/>
                  </a:rPr>
                  <a:t>Per local policy and procedure (encouraged within 1 workday of DAISEY data entry as the BaM Risk Report updates overnight)</a:t>
                </a:r>
              </a:p>
            </p:txBody>
          </p:sp>
          <p:sp>
            <p:nvSpPr>
              <p:cNvPr id="2" name="TextBox 1">
                <a:extLst>
                  <a:ext uri="{FF2B5EF4-FFF2-40B4-BE49-F238E27FC236}">
                    <a16:creationId xmlns:a16="http://schemas.microsoft.com/office/drawing/2014/main" id="{1521A2CE-E514-44C2-AA14-C1ED0FB0874D}"/>
                  </a:ext>
                </a:extLst>
              </p:cNvPr>
              <p:cNvSpPr txBox="1"/>
              <p:nvPr/>
            </p:nvSpPr>
            <p:spPr>
              <a:xfrm>
                <a:off x="206447" y="7571850"/>
                <a:ext cx="7775412" cy="231301"/>
              </a:xfrm>
              <a:prstGeom prst="rect">
                <a:avLst/>
              </a:prstGeom>
              <a:noFill/>
            </p:spPr>
            <p:txBody>
              <a:bodyPr wrap="square" lIns="17750" tIns="17750" rIns="17750" bIns="17750" rtlCol="0">
                <a:noAutofit/>
              </a:bodyPr>
              <a:lstStyle/>
              <a:p>
                <a:pPr defTabSz="443776"/>
                <a:r>
                  <a:rPr lang="en-US" sz="1068" i="1" dirty="0">
                    <a:solidFill>
                      <a:prstClr val="black"/>
                    </a:solidFill>
                    <a:latin typeface="Calibri" panose="020F0502020204030204"/>
                  </a:rPr>
                  <a:t>*Timing of follow-up: </a:t>
                </a:r>
                <a:r>
                  <a:rPr lang="en-US" sz="1068" dirty="0">
                    <a:solidFill>
                      <a:prstClr val="black"/>
                    </a:solidFill>
                    <a:latin typeface="Calibri" panose="020F0502020204030204"/>
                  </a:rPr>
                  <a:t>For all positive responses (yellow boxes), follow-up per local policy and procedure - encouraged within 1-workday</a:t>
                </a:r>
              </a:p>
              <a:p>
                <a:pPr defTabSz="443776"/>
                <a:r>
                  <a:rPr lang="en-US" sz="1100" i="1" dirty="0">
                    <a:solidFill>
                      <a:prstClr val="black"/>
                    </a:solidFill>
                    <a:latin typeface="Calibri" panose="020F0502020204030204"/>
                  </a:rPr>
                  <a:t>*DAISEY data entry</a:t>
                </a:r>
                <a:r>
                  <a:rPr lang="en-US" sz="1100" dirty="0">
                    <a:solidFill>
                      <a:prstClr val="black"/>
                    </a:solidFill>
                    <a:latin typeface="Calibri" panose="020F0502020204030204"/>
                  </a:rPr>
                  <a:t>: Indicate when a referral was facilitated using the KDHE Program Referral Form</a:t>
                </a:r>
                <a:endParaRPr lang="en-US" sz="1100" b="1" dirty="0">
                  <a:solidFill>
                    <a:prstClr val="black"/>
                  </a:solidFill>
                  <a:latin typeface="Calibri" panose="020F0502020204030204"/>
                </a:endParaRPr>
              </a:p>
              <a:p>
                <a:pPr defTabSz="443776"/>
                <a:endParaRPr lang="en-US" sz="1068" i="1" dirty="0">
                  <a:solidFill>
                    <a:prstClr val="black"/>
                  </a:solidFill>
                  <a:latin typeface="Calibri" panose="020F0502020204030204"/>
                </a:endParaRPr>
              </a:p>
            </p:txBody>
          </p:sp>
          <p:cxnSp>
            <p:nvCxnSpPr>
              <p:cNvPr id="39" name="Straight Arrow Connector 38">
                <a:extLst>
                  <a:ext uri="{FF2B5EF4-FFF2-40B4-BE49-F238E27FC236}">
                    <a16:creationId xmlns:a16="http://schemas.microsoft.com/office/drawing/2014/main" id="{8B66A320-8A73-482A-A6D2-0B920F67E41B}"/>
                  </a:ext>
                </a:extLst>
              </p:cNvPr>
              <p:cNvCxnSpPr>
                <a:cxnSpLocks/>
                <a:endCxn id="8" idx="0"/>
              </p:cNvCxnSpPr>
              <p:nvPr/>
            </p:nvCxnSpPr>
            <p:spPr>
              <a:xfrm flipH="1">
                <a:off x="5021438" y="1651606"/>
                <a:ext cx="257607" cy="2644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a:extLst>
                  <a:ext uri="{FF2B5EF4-FFF2-40B4-BE49-F238E27FC236}">
                    <a16:creationId xmlns:a16="http://schemas.microsoft.com/office/drawing/2014/main" id="{55137F8A-3602-41F8-8792-5E81E691B7E9}"/>
                  </a:ext>
                </a:extLst>
              </p:cNvPr>
              <p:cNvCxnSpPr>
                <a:cxnSpLocks/>
              </p:cNvCxnSpPr>
              <p:nvPr/>
            </p:nvCxnSpPr>
            <p:spPr>
              <a:xfrm>
                <a:off x="5026228" y="4021774"/>
                <a:ext cx="26057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334363C3-0DF4-40C0-A33A-3CF4B5D61200}"/>
                  </a:ext>
                </a:extLst>
              </p:cNvPr>
              <p:cNvCxnSpPr>
                <a:cxnSpLocks/>
              </p:cNvCxnSpPr>
              <p:nvPr/>
            </p:nvCxnSpPr>
            <p:spPr>
              <a:xfrm flipH="1">
                <a:off x="4763832" y="3914861"/>
                <a:ext cx="25578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9DE587B6-1C2C-4B7D-9F4A-52E8AE043BF7}"/>
                  </a:ext>
                </a:extLst>
              </p:cNvPr>
              <p:cNvCxnSpPr>
                <a:cxnSpLocks/>
              </p:cNvCxnSpPr>
              <p:nvPr/>
            </p:nvCxnSpPr>
            <p:spPr>
              <a:xfrm flipV="1">
                <a:off x="5036962" y="6127466"/>
                <a:ext cx="249844"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a:extLst>
                  <a:ext uri="{FF2B5EF4-FFF2-40B4-BE49-F238E27FC236}">
                    <a16:creationId xmlns:a16="http://schemas.microsoft.com/office/drawing/2014/main" id="{5DC9B7F4-FEC4-456D-AE1A-3F20C52DF429}"/>
                  </a:ext>
                </a:extLst>
              </p:cNvPr>
              <p:cNvCxnSpPr>
                <a:cxnSpLocks/>
                <a:endCxn id="15" idx="3"/>
              </p:cNvCxnSpPr>
              <p:nvPr/>
            </p:nvCxnSpPr>
            <p:spPr>
              <a:xfrm flipH="1">
                <a:off x="4773419" y="5548508"/>
                <a:ext cx="24984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cxnSp>
        <p:nvCxnSpPr>
          <p:cNvPr id="28" name="Straight Arrow Connector 27">
            <a:extLst>
              <a:ext uri="{FF2B5EF4-FFF2-40B4-BE49-F238E27FC236}">
                <a16:creationId xmlns:a16="http://schemas.microsoft.com/office/drawing/2014/main" id="{06C2B353-B12F-4AE8-A202-C5CCDF71946E}"/>
              </a:ext>
            </a:extLst>
          </p:cNvPr>
          <p:cNvCxnSpPr>
            <a:cxnSpLocks/>
            <a:endCxn id="8" idx="0"/>
          </p:cNvCxnSpPr>
          <p:nvPr/>
        </p:nvCxnSpPr>
        <p:spPr>
          <a:xfrm>
            <a:off x="4795133" y="1585743"/>
            <a:ext cx="250029" cy="2566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E1CA25A2-41B5-4B39-8A26-E9AB9BCE125A}"/>
              </a:ext>
            </a:extLst>
          </p:cNvPr>
          <p:cNvCxnSpPr>
            <a:cxnSpLocks/>
            <a:stCxn id="8" idx="2"/>
          </p:cNvCxnSpPr>
          <p:nvPr/>
        </p:nvCxnSpPr>
        <p:spPr>
          <a:xfrm>
            <a:off x="5045161" y="2614811"/>
            <a:ext cx="15068" cy="3911720"/>
          </a:xfrm>
          <a:prstGeom prst="line">
            <a:avLst/>
          </a:prstGeom>
        </p:spPr>
        <p:style>
          <a:lnRef idx="1">
            <a:schemeClr val="dk1"/>
          </a:lnRef>
          <a:fillRef idx="0">
            <a:schemeClr val="dk1"/>
          </a:fillRef>
          <a:effectRef idx="0">
            <a:schemeClr val="dk1"/>
          </a:effectRef>
          <a:fontRef idx="minor">
            <a:schemeClr val="tx1"/>
          </a:fontRef>
        </p:style>
      </p:cxnSp>
      <p:sp>
        <p:nvSpPr>
          <p:cNvPr id="40" name="TextBox 39">
            <a:extLst>
              <a:ext uri="{FF2B5EF4-FFF2-40B4-BE49-F238E27FC236}">
                <a16:creationId xmlns:a16="http://schemas.microsoft.com/office/drawing/2014/main" id="{ED9EF20F-6EC0-46AC-AA03-5DA6115CD2EF}"/>
              </a:ext>
            </a:extLst>
          </p:cNvPr>
          <p:cNvSpPr txBox="1"/>
          <p:nvPr/>
        </p:nvSpPr>
        <p:spPr>
          <a:xfrm>
            <a:off x="366909" y="5908727"/>
            <a:ext cx="4437529" cy="1423135"/>
          </a:xfrm>
          <a:prstGeom prst="roundRect">
            <a:avLst/>
          </a:prstGeom>
          <a:solidFill>
            <a:srgbClr val="FFD966"/>
          </a:solidFill>
          <a:ln>
            <a:noFill/>
          </a:ln>
        </p:spPr>
        <p:txBody>
          <a:bodyPr wrap="square" lIns="0" tIns="0" rIns="0" bIns="0" rtlCol="0" anchor="t">
            <a:noAutofit/>
          </a:bodyPr>
          <a:lstStyle/>
          <a:p>
            <a:pPr algn="ctr" defTabSz="443776">
              <a:spcAft>
                <a:spcPts val="582"/>
              </a:spcAft>
            </a:pPr>
            <a:r>
              <a:rPr lang="en-US" sz="1165" b="1" dirty="0">
                <a:solidFill>
                  <a:prstClr val="black"/>
                </a:solidFill>
                <a:latin typeface="Calibri" panose="020F0502020204030204"/>
              </a:rPr>
              <a:t>Positive for History of Infant Loss (not born alive or passed away during first year of life)</a:t>
            </a:r>
            <a:endParaRPr lang="en-US" sz="1068" b="1" dirty="0">
              <a:solidFill>
                <a:prstClr val="black"/>
              </a:solidFill>
              <a:latin typeface="Calibri" panose="020F0502020204030204"/>
            </a:endParaRPr>
          </a:p>
          <a:p>
            <a:pPr marL="60095" defTabSz="443776"/>
            <a:r>
              <a:rPr lang="en-US" sz="1068" b="1" dirty="0">
                <a:solidFill>
                  <a:prstClr val="black"/>
                </a:solidFill>
                <a:latin typeface="Calibri" panose="020F0502020204030204"/>
              </a:rPr>
              <a:t>Interventions:</a:t>
            </a:r>
            <a:r>
              <a:rPr lang="en-US" sz="1068" b="1" i="1" dirty="0">
                <a:solidFill>
                  <a:prstClr val="black"/>
                </a:solidFill>
                <a:latin typeface="Calibri" panose="020F0502020204030204"/>
              </a:rPr>
              <a:t> </a:t>
            </a:r>
          </a:p>
          <a:p>
            <a:pPr marL="278902" indent="-169498" defTabSz="443776">
              <a:buFont typeface="+mj-lt"/>
              <a:buAutoNum type="arabicPeriod"/>
            </a:pPr>
            <a:r>
              <a:rPr lang="en-US" sz="1068" dirty="0">
                <a:solidFill>
                  <a:prstClr val="black"/>
                </a:solidFill>
                <a:latin typeface="Calibri" panose="020F0502020204030204"/>
              </a:rPr>
              <a:t>Further assess history and possible contributing factors</a:t>
            </a:r>
          </a:p>
          <a:p>
            <a:pPr marL="278902" indent="-169498" defTabSz="443776">
              <a:buFont typeface="+mj-lt"/>
              <a:buAutoNum type="arabicPeriod"/>
            </a:pPr>
            <a:r>
              <a:rPr lang="en-US" sz="1068" dirty="0">
                <a:solidFill>
                  <a:prstClr val="black"/>
                </a:solidFill>
                <a:latin typeface="Calibri" panose="020F0502020204030204"/>
              </a:rPr>
              <a:t>Assess interest/desire for support/grief services, and refer as indicated</a:t>
            </a:r>
          </a:p>
          <a:p>
            <a:pPr defTabSz="443776"/>
            <a:r>
              <a:rPr lang="en-US" sz="1068" b="1" dirty="0">
                <a:solidFill>
                  <a:prstClr val="black"/>
                </a:solidFill>
                <a:latin typeface="Calibri" panose="020F0502020204030204"/>
              </a:rPr>
              <a:t>Resources: </a:t>
            </a:r>
            <a:endParaRPr lang="en-US" sz="1068" dirty="0">
              <a:solidFill>
                <a:prstClr val="black"/>
              </a:solidFill>
              <a:latin typeface="Calibri" panose="020F0502020204030204"/>
            </a:endParaRPr>
          </a:p>
          <a:p>
            <a:pPr marL="166416" indent="-110944" defTabSz="443776">
              <a:buClr>
                <a:prstClr val="black"/>
              </a:buClr>
              <a:buFont typeface="Arial" panose="020B0604020202020204" pitchFamily="34" charset="0"/>
              <a:buChar char="•"/>
            </a:pPr>
            <a:r>
              <a:rPr lang="en-US" sz="1068" dirty="0">
                <a:solidFill>
                  <a:srgbClr val="4472C4"/>
                </a:solidFill>
                <a:latin typeface="Calibri" panose="020F0502020204030204"/>
                <a:hlinkClick r:id="rId13"/>
              </a:rPr>
              <a:t>KIDS Network – Grief &amp; Bereavement Resources</a:t>
            </a:r>
            <a:endParaRPr lang="en-US" sz="1068" dirty="0">
              <a:solidFill>
                <a:srgbClr val="4472C4"/>
              </a:solidFill>
              <a:latin typeface="Calibri" panose="020F0502020204030204"/>
            </a:endParaRPr>
          </a:p>
          <a:p>
            <a:pPr marL="278902" indent="-169498" defTabSz="443776">
              <a:buFont typeface="+mj-lt"/>
              <a:buAutoNum type="arabicPeriod"/>
            </a:pPr>
            <a:endParaRPr lang="en-US" sz="1068" dirty="0">
              <a:solidFill>
                <a:prstClr val="black"/>
              </a:solidFill>
              <a:latin typeface="Calibri" panose="020F0502020204030204"/>
            </a:endParaRPr>
          </a:p>
          <a:p>
            <a:pPr marL="278902" indent="-169498" defTabSz="443776">
              <a:buFont typeface="+mj-lt"/>
              <a:buAutoNum type="arabicPeriod"/>
            </a:pPr>
            <a:endParaRPr lang="en-US" sz="1068" dirty="0">
              <a:solidFill>
                <a:prstClr val="black"/>
              </a:solidFill>
              <a:latin typeface="Calibri" panose="020F0502020204030204"/>
            </a:endParaRPr>
          </a:p>
        </p:txBody>
      </p:sp>
      <p:cxnSp>
        <p:nvCxnSpPr>
          <p:cNvPr id="50" name="Straight Arrow Connector 49">
            <a:extLst>
              <a:ext uri="{FF2B5EF4-FFF2-40B4-BE49-F238E27FC236}">
                <a16:creationId xmlns:a16="http://schemas.microsoft.com/office/drawing/2014/main" id="{2AE8EB32-F424-412F-9D46-1BFCE88E1284}"/>
              </a:ext>
            </a:extLst>
          </p:cNvPr>
          <p:cNvCxnSpPr>
            <a:cxnSpLocks/>
          </p:cNvCxnSpPr>
          <p:nvPr/>
        </p:nvCxnSpPr>
        <p:spPr>
          <a:xfrm flipH="1">
            <a:off x="4817733" y="6526530"/>
            <a:ext cx="24249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1834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FEC58BF-4DAD-4F63-99FB-76768717CE1E}"/>
              </a:ext>
            </a:extLst>
          </p:cNvPr>
          <p:cNvSpPr txBox="1"/>
          <p:nvPr/>
        </p:nvSpPr>
        <p:spPr>
          <a:xfrm>
            <a:off x="2485189" y="147252"/>
            <a:ext cx="5084063" cy="685800"/>
          </a:xfrm>
          <a:prstGeom prst="roundRect">
            <a:avLst/>
          </a:prstGeom>
          <a:solidFill>
            <a:srgbClr val="4472C4"/>
          </a:solidFill>
          <a:ln w="19050">
            <a:solidFill>
              <a:schemeClr val="tx1"/>
            </a:solidFill>
          </a:ln>
        </p:spPr>
        <p:txBody>
          <a:bodyPr wrap="square" lIns="0" tIns="0" rIns="0" bIns="0" rtlCol="0" anchor="ctr">
            <a:noAutofit/>
          </a:bodyPr>
          <a:lstStyle/>
          <a:p>
            <a:pPr algn="ctr"/>
            <a:r>
              <a:rPr lang="en-US" b="1" dirty="0"/>
              <a:t>Becoming a Mom Workflow: Initial Screening for Substance Use - CURRENT Use Detected</a:t>
            </a:r>
            <a:endParaRPr lang="en-US" dirty="0"/>
          </a:p>
        </p:txBody>
      </p:sp>
      <p:grpSp>
        <p:nvGrpSpPr>
          <p:cNvPr id="2" name="Group 1">
            <a:extLst>
              <a:ext uri="{FF2B5EF4-FFF2-40B4-BE49-F238E27FC236}">
                <a16:creationId xmlns:a16="http://schemas.microsoft.com/office/drawing/2014/main" id="{4BD30DCA-2C93-485C-8A2F-8A941973ED81}"/>
              </a:ext>
            </a:extLst>
          </p:cNvPr>
          <p:cNvGrpSpPr/>
          <p:nvPr/>
        </p:nvGrpSpPr>
        <p:grpSpPr>
          <a:xfrm>
            <a:off x="246661" y="1012274"/>
            <a:ext cx="9605111" cy="5225672"/>
            <a:chOff x="371476" y="2271592"/>
            <a:chExt cx="9717328" cy="5031910"/>
          </a:xfrm>
        </p:grpSpPr>
        <p:sp>
          <p:nvSpPr>
            <p:cNvPr id="49" name="TextBox 48">
              <a:extLst>
                <a:ext uri="{FF2B5EF4-FFF2-40B4-BE49-F238E27FC236}">
                  <a16:creationId xmlns:a16="http://schemas.microsoft.com/office/drawing/2014/main" id="{80CC5169-B803-43C0-BAFA-3AC410E1A5CD}"/>
                </a:ext>
              </a:extLst>
            </p:cNvPr>
            <p:cNvSpPr txBox="1"/>
            <p:nvPr/>
          </p:nvSpPr>
          <p:spPr>
            <a:xfrm>
              <a:off x="371476" y="2271594"/>
              <a:ext cx="2194560" cy="416003"/>
            </a:xfrm>
            <a:prstGeom prst="rect">
              <a:avLst/>
            </a:prstGeom>
            <a:noFill/>
            <a:ln>
              <a:solidFill>
                <a:srgbClr val="7030A0"/>
              </a:solidFill>
            </a:ln>
          </p:spPr>
          <p:txBody>
            <a:bodyPr wrap="square" lIns="45720" tIns="45720" rIns="45720" bIns="45720" rtlCol="0">
              <a:noAutofit/>
            </a:bodyPr>
            <a:lstStyle/>
            <a:p>
              <a:r>
                <a:rPr lang="en-US" sz="1200" b="1" dirty="0"/>
                <a:t>Question: </a:t>
              </a:r>
              <a:r>
                <a:rPr lang="en-US" sz="1200" dirty="0"/>
                <a:t>Use since pregnancy</a:t>
              </a:r>
            </a:p>
            <a:p>
              <a:r>
                <a:rPr lang="en-US" sz="1200" b="1" dirty="0"/>
                <a:t>Response:</a:t>
              </a:r>
              <a:r>
                <a:rPr lang="en-US" sz="1200" dirty="0"/>
                <a:t> MORE</a:t>
              </a:r>
            </a:p>
          </p:txBody>
        </p:sp>
        <p:sp>
          <p:nvSpPr>
            <p:cNvPr id="50" name="TextBox 49">
              <a:extLst>
                <a:ext uri="{FF2B5EF4-FFF2-40B4-BE49-F238E27FC236}">
                  <a16:creationId xmlns:a16="http://schemas.microsoft.com/office/drawing/2014/main" id="{256944E3-03FB-4F13-8F5F-1BDE0C72CF3D}"/>
                </a:ext>
              </a:extLst>
            </p:cNvPr>
            <p:cNvSpPr txBox="1"/>
            <p:nvPr/>
          </p:nvSpPr>
          <p:spPr>
            <a:xfrm>
              <a:off x="2872588" y="2271592"/>
              <a:ext cx="2194560" cy="416003"/>
            </a:xfrm>
            <a:prstGeom prst="rect">
              <a:avLst/>
            </a:prstGeom>
            <a:noFill/>
            <a:ln>
              <a:solidFill>
                <a:srgbClr val="C00000"/>
              </a:solidFill>
            </a:ln>
          </p:spPr>
          <p:txBody>
            <a:bodyPr wrap="square" lIns="45720" tIns="45720" rIns="45720" bIns="45720" rtlCol="0">
              <a:noAutofit/>
            </a:bodyPr>
            <a:lstStyle/>
            <a:p>
              <a:r>
                <a:rPr lang="en-US" sz="1200" b="1" dirty="0"/>
                <a:t>Question: </a:t>
              </a:r>
              <a:r>
                <a:rPr lang="en-US" sz="1200" dirty="0"/>
                <a:t>Use since pregnancy</a:t>
              </a:r>
            </a:p>
            <a:p>
              <a:r>
                <a:rPr lang="en-US" sz="1200" b="1" dirty="0"/>
                <a:t>Response:</a:t>
              </a:r>
              <a:r>
                <a:rPr lang="en-US" sz="1200" dirty="0"/>
                <a:t> SAME</a:t>
              </a:r>
            </a:p>
          </p:txBody>
        </p:sp>
        <p:sp>
          <p:nvSpPr>
            <p:cNvPr id="51" name="TextBox 50">
              <a:extLst>
                <a:ext uri="{FF2B5EF4-FFF2-40B4-BE49-F238E27FC236}">
                  <a16:creationId xmlns:a16="http://schemas.microsoft.com/office/drawing/2014/main" id="{3853D5EA-B462-4D5E-9B10-E468722F1614}"/>
                </a:ext>
              </a:extLst>
            </p:cNvPr>
            <p:cNvSpPr txBox="1"/>
            <p:nvPr/>
          </p:nvSpPr>
          <p:spPr>
            <a:xfrm>
              <a:off x="5393132" y="2271592"/>
              <a:ext cx="2194560" cy="416003"/>
            </a:xfrm>
            <a:prstGeom prst="rect">
              <a:avLst/>
            </a:prstGeom>
            <a:noFill/>
            <a:ln>
              <a:solidFill>
                <a:schemeClr val="accent2"/>
              </a:solidFill>
            </a:ln>
          </p:spPr>
          <p:txBody>
            <a:bodyPr wrap="square" lIns="45720" tIns="45720" rIns="45720" bIns="45720" rtlCol="0">
              <a:noAutofit/>
            </a:bodyPr>
            <a:lstStyle/>
            <a:p>
              <a:r>
                <a:rPr lang="en-US" sz="1200" b="1" dirty="0"/>
                <a:t>Question: </a:t>
              </a:r>
              <a:r>
                <a:rPr lang="en-US" sz="1200" dirty="0"/>
                <a:t>Use since pregnancy</a:t>
              </a:r>
            </a:p>
            <a:p>
              <a:r>
                <a:rPr lang="en-US" sz="1200" b="1" dirty="0"/>
                <a:t>Response:</a:t>
              </a:r>
              <a:r>
                <a:rPr lang="en-US" sz="1200" dirty="0"/>
                <a:t> LESS</a:t>
              </a:r>
            </a:p>
          </p:txBody>
        </p:sp>
        <p:sp>
          <p:nvSpPr>
            <p:cNvPr id="52" name="TextBox 51">
              <a:extLst>
                <a:ext uri="{FF2B5EF4-FFF2-40B4-BE49-F238E27FC236}">
                  <a16:creationId xmlns:a16="http://schemas.microsoft.com/office/drawing/2014/main" id="{BC448033-EA6F-4D1E-BFA9-F6496F72D52F}"/>
                </a:ext>
              </a:extLst>
            </p:cNvPr>
            <p:cNvSpPr txBox="1"/>
            <p:nvPr/>
          </p:nvSpPr>
          <p:spPr>
            <a:xfrm>
              <a:off x="7894244" y="2271592"/>
              <a:ext cx="2194560" cy="416003"/>
            </a:xfrm>
            <a:prstGeom prst="rect">
              <a:avLst/>
            </a:prstGeom>
            <a:noFill/>
            <a:ln>
              <a:solidFill>
                <a:schemeClr val="accent4"/>
              </a:solidFill>
            </a:ln>
          </p:spPr>
          <p:txBody>
            <a:bodyPr wrap="square" lIns="45720" tIns="45720" rIns="45720" bIns="45720" rtlCol="0">
              <a:noAutofit/>
            </a:bodyPr>
            <a:lstStyle/>
            <a:p>
              <a:r>
                <a:rPr lang="en-US" sz="1200" b="1" dirty="0"/>
                <a:t>Question: </a:t>
              </a:r>
              <a:r>
                <a:rPr lang="en-US" sz="1200" dirty="0"/>
                <a:t>Use since pregnancy</a:t>
              </a:r>
            </a:p>
            <a:p>
              <a:r>
                <a:rPr lang="en-US" sz="1200" b="1" dirty="0"/>
                <a:t>Response:</a:t>
              </a:r>
              <a:r>
                <a:rPr lang="en-US" sz="1200" dirty="0"/>
                <a:t> STOPPED</a:t>
              </a:r>
            </a:p>
          </p:txBody>
        </p:sp>
        <p:sp>
          <p:nvSpPr>
            <p:cNvPr id="54" name="TextBox 53">
              <a:extLst>
                <a:ext uri="{FF2B5EF4-FFF2-40B4-BE49-F238E27FC236}">
                  <a16:creationId xmlns:a16="http://schemas.microsoft.com/office/drawing/2014/main" id="{97B7B0C8-D67B-4F45-9BBE-00BF80F2E836}"/>
                </a:ext>
              </a:extLst>
            </p:cNvPr>
            <p:cNvSpPr txBox="1"/>
            <p:nvPr/>
          </p:nvSpPr>
          <p:spPr>
            <a:xfrm>
              <a:off x="7886564" y="2957892"/>
              <a:ext cx="2194560" cy="4345610"/>
            </a:xfrm>
            <a:prstGeom prst="rect">
              <a:avLst/>
            </a:prstGeom>
            <a:noFill/>
            <a:ln>
              <a:solidFill>
                <a:schemeClr val="accent4"/>
              </a:solidFill>
            </a:ln>
          </p:spPr>
          <p:txBody>
            <a:bodyPr wrap="square" lIns="45720" tIns="45720" rIns="45720" bIns="45720" rtlCol="0">
              <a:noAutofit/>
            </a:bodyPr>
            <a:lstStyle/>
            <a:p>
              <a:r>
                <a:rPr lang="en-US" sz="1200" b="1" dirty="0"/>
                <a:t>Provide:</a:t>
              </a:r>
              <a:r>
                <a:rPr lang="en-US" sz="1200" b="1" i="1" dirty="0"/>
                <a:t> </a:t>
              </a:r>
            </a:p>
            <a:p>
              <a:pPr marL="287338" indent="-174625">
                <a:buFont typeface="+mj-lt"/>
                <a:buAutoNum type="arabicPeriod"/>
              </a:pPr>
              <a:r>
                <a:rPr lang="en-US" sz="1200" dirty="0"/>
                <a:t>Positive reinforcement</a:t>
              </a:r>
            </a:p>
            <a:p>
              <a:pPr marL="287338" indent="-174625">
                <a:buFont typeface="+mj-lt"/>
                <a:buAutoNum type="arabicPeriod"/>
              </a:pPr>
              <a:r>
                <a:rPr lang="en-US" sz="1200" dirty="0"/>
                <a:t>Universal education on health risks associated with substance use during pregnancy and lactation</a:t>
              </a:r>
            </a:p>
            <a:p>
              <a:pPr marL="287338" indent="-174625">
                <a:buFont typeface="+mj-lt"/>
                <a:buAutoNum type="arabicPeriod"/>
              </a:pPr>
              <a:r>
                <a:rPr lang="en-US" sz="1200" dirty="0"/>
                <a:t>Support for continued cessation and relapse prevention</a:t>
              </a:r>
            </a:p>
          </p:txBody>
        </p:sp>
        <p:sp>
          <p:nvSpPr>
            <p:cNvPr id="57" name="TextBox 56">
              <a:extLst>
                <a:ext uri="{FF2B5EF4-FFF2-40B4-BE49-F238E27FC236}">
                  <a16:creationId xmlns:a16="http://schemas.microsoft.com/office/drawing/2014/main" id="{44C8B60C-AB7A-4587-BCA9-6A8275E03C47}"/>
                </a:ext>
              </a:extLst>
            </p:cNvPr>
            <p:cNvSpPr txBox="1"/>
            <p:nvPr/>
          </p:nvSpPr>
          <p:spPr>
            <a:xfrm>
              <a:off x="5387312" y="2957891"/>
              <a:ext cx="2194560" cy="4345611"/>
            </a:xfrm>
            <a:prstGeom prst="rect">
              <a:avLst/>
            </a:prstGeom>
            <a:noFill/>
            <a:ln>
              <a:solidFill>
                <a:schemeClr val="accent2"/>
              </a:solidFill>
            </a:ln>
          </p:spPr>
          <p:txBody>
            <a:bodyPr wrap="square" lIns="45720" tIns="45720" rIns="45720" bIns="45720" rtlCol="0">
              <a:noAutofit/>
            </a:bodyPr>
            <a:lstStyle/>
            <a:p>
              <a:r>
                <a:rPr lang="en-US" sz="1200" b="1" dirty="0"/>
                <a:t>Provide:</a:t>
              </a:r>
              <a:r>
                <a:rPr lang="en-US" sz="1200" b="1" i="1" dirty="0"/>
                <a:t> </a:t>
              </a:r>
            </a:p>
            <a:p>
              <a:pPr marL="287338" indent="-174625">
                <a:buFont typeface="+mj-lt"/>
                <a:buAutoNum type="arabicPeriod"/>
              </a:pPr>
              <a:r>
                <a:rPr lang="en-US" sz="1200" dirty="0"/>
                <a:t>Positive reinforcement</a:t>
              </a:r>
            </a:p>
            <a:p>
              <a:pPr marL="287338" indent="-174625">
                <a:buFont typeface="+mj-lt"/>
                <a:buAutoNum type="arabicPeriod"/>
              </a:pPr>
              <a:r>
                <a:rPr lang="en-US" sz="1200" dirty="0"/>
                <a:t>Brief intervention (i.e., review screening results; provide education on health risks associated with substance use during pregnancy; assess client’s needs for additional support to continue decreasing use)</a:t>
              </a:r>
            </a:p>
            <a:p>
              <a:pPr marL="287338" indent="-174625">
                <a:spcAft>
                  <a:spcPts val="600"/>
                </a:spcAft>
                <a:buFont typeface="+mj-lt"/>
                <a:buAutoNum type="arabicPeriod"/>
              </a:pPr>
              <a:r>
                <a:rPr lang="en-US" sz="1200" dirty="0"/>
                <a:t>A referral to treatment or other support, when indicated  </a:t>
              </a:r>
              <a:endParaRPr lang="en-US" sz="1200" b="1" dirty="0"/>
            </a:p>
            <a:p>
              <a:r>
                <a:rPr lang="en-US" sz="1200" b="1" dirty="0"/>
                <a:t>Resources:</a:t>
              </a:r>
            </a:p>
            <a:p>
              <a:pPr marL="171450" indent="-171450">
                <a:buFont typeface="Arial" panose="020B0604020202020204" pitchFamily="34" charset="0"/>
                <a:buChar char="•"/>
              </a:pPr>
              <a:r>
                <a:rPr lang="en-US" sz="1200" dirty="0">
                  <a:hlinkClick r:id="rId2"/>
                </a:rPr>
                <a:t>Behavioral Health Screening Tools Guidance for DAISEY Users</a:t>
              </a:r>
              <a:endParaRPr lang="en-US" sz="1200" dirty="0"/>
            </a:p>
            <a:p>
              <a:pPr marL="171450" indent="-171450">
                <a:buFont typeface="Arial" panose="020B0604020202020204" pitchFamily="34" charset="0"/>
                <a:buChar char="•"/>
              </a:pPr>
              <a:r>
                <a:rPr lang="en-US" sz="1200" dirty="0"/>
                <a:t>Navigating Referral Access Points </a:t>
              </a:r>
              <a:r>
                <a:rPr lang="en-US" sz="1200" dirty="0">
                  <a:hlinkClick r:id="rId3"/>
                </a:rPr>
                <a:t>Workflow</a:t>
              </a:r>
              <a:endParaRPr lang="en-US" sz="1200" dirty="0"/>
            </a:p>
            <a:p>
              <a:pPr marL="171450" indent="-171450">
                <a:buFont typeface="Arial" panose="020B0604020202020204" pitchFamily="34" charset="0"/>
                <a:buChar char="•"/>
              </a:pPr>
              <a:r>
                <a:rPr lang="en-US" sz="1200" dirty="0"/>
                <a:t>Identify </a:t>
              </a:r>
              <a:r>
                <a:rPr lang="en-US" sz="1200" dirty="0">
                  <a:hlinkClick r:id="rId4"/>
                </a:rPr>
                <a:t>Treatment Options</a:t>
              </a:r>
              <a:r>
                <a:rPr lang="en-US" sz="1200" dirty="0"/>
                <a:t> in Kansas; quick reference = call 866-645-8216, option 2</a:t>
              </a:r>
            </a:p>
            <a:p>
              <a:pPr marL="171450" indent="-171450">
                <a:buFont typeface="Arial" panose="020B0604020202020204" pitchFamily="34" charset="0"/>
                <a:buChar char="•"/>
              </a:pPr>
              <a:r>
                <a:rPr lang="en-US" sz="1200" dirty="0"/>
                <a:t>Find a </a:t>
              </a:r>
              <a:r>
                <a:rPr lang="en-US" sz="1200" dirty="0">
                  <a:hlinkClick r:id="rId5"/>
                </a:rPr>
                <a:t>Support Group</a:t>
              </a:r>
              <a:r>
                <a:rPr lang="en-US" sz="1200" dirty="0"/>
                <a:t> near you or one that meets virtually</a:t>
              </a:r>
            </a:p>
          </p:txBody>
        </p:sp>
        <p:sp>
          <p:nvSpPr>
            <p:cNvPr id="59" name="TextBox 58">
              <a:extLst>
                <a:ext uri="{FF2B5EF4-FFF2-40B4-BE49-F238E27FC236}">
                  <a16:creationId xmlns:a16="http://schemas.microsoft.com/office/drawing/2014/main" id="{B7655E1A-4616-4E08-B0D9-43DF2EE9F071}"/>
                </a:ext>
              </a:extLst>
            </p:cNvPr>
            <p:cNvSpPr txBox="1"/>
            <p:nvPr/>
          </p:nvSpPr>
          <p:spPr>
            <a:xfrm>
              <a:off x="2876484" y="2957890"/>
              <a:ext cx="2194560" cy="4345610"/>
            </a:xfrm>
            <a:prstGeom prst="rect">
              <a:avLst/>
            </a:prstGeom>
            <a:noFill/>
            <a:ln>
              <a:solidFill>
                <a:srgbClr val="C00000"/>
              </a:solidFill>
            </a:ln>
          </p:spPr>
          <p:txBody>
            <a:bodyPr wrap="square" lIns="45720" tIns="45720" rIns="45720" bIns="45720" rtlCol="0">
              <a:noAutofit/>
            </a:bodyPr>
            <a:lstStyle/>
            <a:p>
              <a:r>
                <a:rPr lang="en-US" sz="1200" b="1" dirty="0"/>
                <a:t>Provide:</a:t>
              </a:r>
              <a:r>
                <a:rPr lang="en-US" sz="1200" b="1" i="1" dirty="0"/>
                <a:t> </a:t>
              </a:r>
            </a:p>
            <a:p>
              <a:pPr marL="287338" indent="-174625">
                <a:buFont typeface="+mj-lt"/>
                <a:buAutoNum type="arabicPeriod"/>
              </a:pPr>
              <a:r>
                <a:rPr lang="en-US" sz="1200" dirty="0"/>
                <a:t>Support</a:t>
              </a:r>
            </a:p>
            <a:p>
              <a:pPr marL="287338" indent="-174625">
                <a:buFont typeface="+mj-lt"/>
                <a:buAutoNum type="arabicPeriod"/>
              </a:pPr>
              <a:r>
                <a:rPr lang="en-US" sz="1200" dirty="0"/>
                <a:t>Brief intervention (i.e., review screening results; provide education on health risks associated with substance use during pregnancy; assess client’s readiness to change patterns of use) </a:t>
              </a:r>
            </a:p>
            <a:p>
              <a:pPr marL="287338" indent="-174625">
                <a:buFont typeface="+mj-lt"/>
                <a:buAutoNum type="arabicPeriod"/>
              </a:pPr>
              <a:r>
                <a:rPr lang="en-US" sz="1200" dirty="0"/>
                <a:t>A referral to treatment</a:t>
              </a:r>
              <a:br>
                <a:rPr lang="en-US" sz="1200" dirty="0"/>
              </a:br>
              <a:endParaRPr lang="en-US" sz="1200" b="1" dirty="0"/>
            </a:p>
            <a:p>
              <a:r>
                <a:rPr lang="en-US" sz="1200" b="1" dirty="0"/>
                <a:t>Resources:</a:t>
              </a:r>
            </a:p>
            <a:p>
              <a:pPr marL="171450" indent="-171450">
                <a:buFont typeface="Arial" panose="020B0604020202020204" pitchFamily="34" charset="0"/>
                <a:buChar char="•"/>
              </a:pPr>
              <a:r>
                <a:rPr lang="en-US" sz="1200" dirty="0">
                  <a:hlinkClick r:id="rId2"/>
                </a:rPr>
                <a:t>Behavioral Health Screening Tools Guidance for DAISEY Users</a:t>
              </a:r>
              <a:endParaRPr lang="en-US" sz="1200" dirty="0"/>
            </a:p>
            <a:p>
              <a:pPr marL="171450" indent="-171450">
                <a:buFont typeface="Arial" panose="020B0604020202020204" pitchFamily="34" charset="0"/>
                <a:buChar char="•"/>
              </a:pPr>
              <a:r>
                <a:rPr lang="en-US" sz="1200" dirty="0"/>
                <a:t>Navigating Referral Access Points </a:t>
              </a:r>
              <a:r>
                <a:rPr lang="en-US" sz="1200" dirty="0">
                  <a:hlinkClick r:id="rId3"/>
                </a:rPr>
                <a:t>Workflow</a:t>
              </a:r>
              <a:endParaRPr lang="en-US" sz="1200" dirty="0"/>
            </a:p>
            <a:p>
              <a:pPr marL="171450" indent="-171450">
                <a:buFont typeface="Arial" panose="020B0604020202020204" pitchFamily="34" charset="0"/>
                <a:buChar char="•"/>
              </a:pPr>
              <a:r>
                <a:rPr lang="en-US" sz="1200" dirty="0"/>
                <a:t>Identify </a:t>
              </a:r>
              <a:r>
                <a:rPr lang="en-US" sz="1200" dirty="0">
                  <a:hlinkClick r:id="rId4"/>
                </a:rPr>
                <a:t>Treatment Options</a:t>
              </a:r>
              <a:r>
                <a:rPr lang="en-US" sz="1200" dirty="0"/>
                <a:t> in Kansas; quick reference = call 866-645-8216, option 2</a:t>
              </a:r>
            </a:p>
          </p:txBody>
        </p:sp>
        <p:sp>
          <p:nvSpPr>
            <p:cNvPr id="60" name="TextBox 59">
              <a:extLst>
                <a:ext uri="{FF2B5EF4-FFF2-40B4-BE49-F238E27FC236}">
                  <a16:creationId xmlns:a16="http://schemas.microsoft.com/office/drawing/2014/main" id="{FF49FECB-AFA6-4881-BB70-14F55BE705FD}"/>
                </a:ext>
              </a:extLst>
            </p:cNvPr>
            <p:cNvSpPr txBox="1"/>
            <p:nvPr/>
          </p:nvSpPr>
          <p:spPr>
            <a:xfrm>
              <a:off x="371476" y="2957891"/>
              <a:ext cx="2194560" cy="4345609"/>
            </a:xfrm>
            <a:prstGeom prst="rect">
              <a:avLst/>
            </a:prstGeom>
            <a:noFill/>
            <a:ln>
              <a:solidFill>
                <a:srgbClr val="7030A0"/>
              </a:solidFill>
            </a:ln>
          </p:spPr>
          <p:txBody>
            <a:bodyPr wrap="square" lIns="45720" tIns="45720" rIns="45720" bIns="45720" rtlCol="0">
              <a:noAutofit/>
            </a:bodyPr>
            <a:lstStyle/>
            <a:p>
              <a:r>
                <a:rPr lang="en-US" sz="1200" b="1" dirty="0"/>
                <a:t>Provide:</a:t>
              </a:r>
              <a:r>
                <a:rPr lang="en-US" sz="1200" b="1" i="1" dirty="0"/>
                <a:t> </a:t>
              </a:r>
            </a:p>
            <a:p>
              <a:pPr marL="287338" indent="-174625">
                <a:buFont typeface="+mj-lt"/>
                <a:buAutoNum type="arabicPeriod"/>
              </a:pPr>
              <a:r>
                <a:rPr lang="en-US" sz="1200" dirty="0"/>
                <a:t>Support</a:t>
              </a:r>
            </a:p>
            <a:p>
              <a:pPr marL="287338" indent="-174625">
                <a:buFont typeface="+mj-lt"/>
                <a:buAutoNum type="arabicPeriod"/>
              </a:pPr>
              <a:r>
                <a:rPr lang="en-US" sz="1200" dirty="0"/>
                <a:t>Brief intervention (i.e., review screening results; provide education on health risks associated with substance use during pregnancy; assess client’s readiness to change patterns of use) </a:t>
              </a:r>
            </a:p>
            <a:p>
              <a:pPr marL="287338" indent="-174625">
                <a:buFont typeface="+mj-lt"/>
                <a:buAutoNum type="arabicPeriod"/>
              </a:pPr>
              <a:r>
                <a:rPr lang="en-US" sz="1200" dirty="0"/>
                <a:t>A referral to treatment</a:t>
              </a:r>
              <a:br>
                <a:rPr lang="en-US" sz="1200" dirty="0"/>
              </a:br>
              <a:endParaRPr lang="en-US" sz="1200" b="1" dirty="0"/>
            </a:p>
            <a:p>
              <a:r>
                <a:rPr lang="en-US" sz="1200" b="1" dirty="0"/>
                <a:t>Resources: </a:t>
              </a:r>
            </a:p>
            <a:p>
              <a:pPr marL="171450" indent="-171450">
                <a:buFont typeface="Arial" panose="020B0604020202020204" pitchFamily="34" charset="0"/>
                <a:buChar char="•"/>
              </a:pPr>
              <a:r>
                <a:rPr lang="en-US" sz="1200" dirty="0">
                  <a:hlinkClick r:id="rId2"/>
                </a:rPr>
                <a:t>Behavioral Health Screening Tools Guidance for DAISEY Users</a:t>
              </a:r>
              <a:endParaRPr lang="en-US" sz="1200" dirty="0"/>
            </a:p>
            <a:p>
              <a:pPr marL="171450" indent="-171450">
                <a:buFont typeface="Arial" panose="020B0604020202020204" pitchFamily="34" charset="0"/>
                <a:buChar char="•"/>
              </a:pPr>
              <a:r>
                <a:rPr lang="en-US" sz="1200" dirty="0"/>
                <a:t>Navigating Referral Access Points </a:t>
              </a:r>
              <a:r>
                <a:rPr lang="en-US" sz="1200" dirty="0">
                  <a:hlinkClick r:id="rId3"/>
                </a:rPr>
                <a:t>Workflow</a:t>
              </a:r>
              <a:endParaRPr lang="en-US" sz="1200" dirty="0"/>
            </a:p>
            <a:p>
              <a:pPr marL="171450" indent="-171450">
                <a:buFont typeface="Arial" panose="020B0604020202020204" pitchFamily="34" charset="0"/>
                <a:buChar char="•"/>
              </a:pPr>
              <a:r>
                <a:rPr lang="en-US" sz="1200" dirty="0"/>
                <a:t>Identify </a:t>
              </a:r>
              <a:r>
                <a:rPr lang="en-US" sz="1200" dirty="0">
                  <a:hlinkClick r:id="rId4"/>
                </a:rPr>
                <a:t>Treatment Options</a:t>
              </a:r>
              <a:r>
                <a:rPr lang="en-US" sz="1200" dirty="0"/>
                <a:t> in Kansas; quick reference = call 866-645-8216, option 2</a:t>
              </a:r>
            </a:p>
          </p:txBody>
        </p:sp>
        <p:cxnSp>
          <p:nvCxnSpPr>
            <p:cNvPr id="19" name="Straight Arrow Connector 18">
              <a:extLst>
                <a:ext uri="{FF2B5EF4-FFF2-40B4-BE49-F238E27FC236}">
                  <a16:creationId xmlns:a16="http://schemas.microsoft.com/office/drawing/2014/main" id="{8979D826-2A2A-4541-8F14-93D60A97E363}"/>
                </a:ext>
              </a:extLst>
            </p:cNvPr>
            <p:cNvCxnSpPr>
              <a:cxnSpLocks/>
              <a:stCxn id="51" idx="2"/>
              <a:endCxn id="57" idx="0"/>
            </p:cNvCxnSpPr>
            <p:nvPr/>
          </p:nvCxnSpPr>
          <p:spPr>
            <a:xfrm flipH="1">
              <a:off x="6484592" y="2687595"/>
              <a:ext cx="5820" cy="2702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D17A49BE-5DF1-4E43-A494-8A2E4D316F4E}"/>
                </a:ext>
              </a:extLst>
            </p:cNvPr>
            <p:cNvCxnSpPr>
              <a:cxnSpLocks/>
              <a:stCxn id="50" idx="2"/>
              <a:endCxn id="59" idx="0"/>
            </p:cNvCxnSpPr>
            <p:nvPr/>
          </p:nvCxnSpPr>
          <p:spPr>
            <a:xfrm>
              <a:off x="3969869" y="2687595"/>
              <a:ext cx="3896" cy="2702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98449390-8D78-4DDB-A47F-FB5ECFC1098E}"/>
                </a:ext>
              </a:extLst>
            </p:cNvPr>
            <p:cNvCxnSpPr>
              <a:cxnSpLocks/>
              <a:stCxn id="52" idx="2"/>
              <a:endCxn id="54" idx="0"/>
            </p:cNvCxnSpPr>
            <p:nvPr/>
          </p:nvCxnSpPr>
          <p:spPr>
            <a:xfrm flipH="1">
              <a:off x="8983845" y="2687595"/>
              <a:ext cx="7680" cy="2702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CCC787B2-1F50-40EE-87DF-8DFBC975E9D7}"/>
                </a:ext>
              </a:extLst>
            </p:cNvPr>
            <p:cNvCxnSpPr>
              <a:cxnSpLocks/>
              <a:stCxn id="49" idx="2"/>
              <a:endCxn id="60" idx="0"/>
            </p:cNvCxnSpPr>
            <p:nvPr/>
          </p:nvCxnSpPr>
          <p:spPr>
            <a:xfrm>
              <a:off x="1468757" y="2687596"/>
              <a:ext cx="0" cy="2702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3" name="TextBox 2">
            <a:extLst>
              <a:ext uri="{FF2B5EF4-FFF2-40B4-BE49-F238E27FC236}">
                <a16:creationId xmlns:a16="http://schemas.microsoft.com/office/drawing/2014/main" id="{85100CD8-EDF2-46C6-8A12-6B5C1B0083DA}"/>
              </a:ext>
            </a:extLst>
          </p:cNvPr>
          <p:cNvSpPr txBox="1"/>
          <p:nvPr/>
        </p:nvSpPr>
        <p:spPr>
          <a:xfrm>
            <a:off x="35169" y="6237944"/>
            <a:ext cx="9988061" cy="1800493"/>
          </a:xfrm>
          <a:prstGeom prst="rect">
            <a:avLst/>
          </a:prstGeom>
          <a:noFill/>
        </p:spPr>
        <p:txBody>
          <a:bodyPr wrap="square" rtlCol="0">
            <a:spAutoFit/>
          </a:bodyPr>
          <a:lstStyle/>
          <a:p>
            <a:pPr>
              <a:spcAft>
                <a:spcPts val="600"/>
              </a:spcAft>
            </a:pPr>
            <a:r>
              <a:rPr lang="en-US" sz="1200" dirty="0"/>
              <a:t>Substance use during pregnancy can have health effects on a pregnant person and baby. As such, it is recommended that individuals not use substances during their pregnancy. However, there are health risks associated with immediately starting or stopping medication, such as opioids. Encourage individuals to talk to their health care provider before changing medications during pregnancy. If a provider has questions about safe prescribing practices for pregnant or lactating clients, they can all the </a:t>
            </a:r>
            <a:r>
              <a:rPr lang="en-US" sz="1200" dirty="0">
                <a:solidFill>
                  <a:srgbClr val="4472C4"/>
                </a:solidFill>
                <a:hlinkClick r:id="rId6"/>
              </a:rPr>
              <a:t>Perinatal Provider Consultation Line </a:t>
            </a:r>
            <a:r>
              <a:rPr lang="en-US" sz="1200" dirty="0"/>
              <a:t>at 833-765-2004 or submit this </a:t>
            </a:r>
            <a:r>
              <a:rPr lang="en-US" sz="1200" dirty="0">
                <a:solidFill>
                  <a:srgbClr val="4472C4"/>
                </a:solidFill>
                <a:hlinkClick r:id="rId7"/>
              </a:rPr>
              <a:t>form</a:t>
            </a:r>
            <a:r>
              <a:rPr lang="en-US" sz="1200" dirty="0"/>
              <a:t> for a free consultation with a peripartum psychiatrist.</a:t>
            </a:r>
          </a:p>
          <a:p>
            <a:pPr>
              <a:spcAft>
                <a:spcPts val="600"/>
              </a:spcAft>
            </a:pPr>
            <a:r>
              <a:rPr lang="en-US" sz="1200" dirty="0"/>
              <a:t>Patient education resources are available in the </a:t>
            </a:r>
            <a:r>
              <a:rPr lang="en-US" sz="1200" dirty="0">
                <a:hlinkClick r:id="rId8"/>
              </a:rPr>
              <a:t>Perinatal Substance Use Toolkit </a:t>
            </a:r>
            <a:r>
              <a:rPr lang="en-US" sz="1200" dirty="0"/>
              <a:t>under the ‘Patient Resources’ tab and in the Resource and Reference Guide for Providers </a:t>
            </a:r>
            <a:r>
              <a:rPr lang="en-US" sz="1200" dirty="0">
                <a:hlinkClick r:id="rId4"/>
              </a:rPr>
              <a:t>resource</a:t>
            </a:r>
            <a:r>
              <a:rPr lang="en-US" sz="1200" dirty="0"/>
              <a:t>. </a:t>
            </a:r>
          </a:p>
          <a:p>
            <a:pPr>
              <a:spcAft>
                <a:spcPts val="600"/>
              </a:spcAft>
            </a:pPr>
            <a:r>
              <a:rPr lang="en-US" sz="1200" i="1" dirty="0">
                <a:solidFill>
                  <a:prstClr val="black"/>
                </a:solidFill>
                <a:latin typeface="Calibri" panose="020F0502020204030204"/>
              </a:rPr>
              <a:t>*DAISEY data entry</a:t>
            </a:r>
            <a:r>
              <a:rPr lang="en-US" sz="1200" dirty="0">
                <a:solidFill>
                  <a:prstClr val="black"/>
                </a:solidFill>
                <a:latin typeface="Calibri" panose="020F0502020204030204"/>
              </a:rPr>
              <a:t>: Indicate when a referral was facilitated using the KDHE Program Referral Form</a:t>
            </a:r>
            <a:endParaRPr lang="en-US" sz="1200" b="1" dirty="0">
              <a:solidFill>
                <a:prstClr val="black"/>
              </a:solidFill>
              <a:latin typeface="Calibri" panose="020F0502020204030204"/>
            </a:endParaRPr>
          </a:p>
          <a:p>
            <a:pPr>
              <a:spcAft>
                <a:spcPts val="600"/>
              </a:spcAft>
            </a:pPr>
            <a:endParaRPr lang="en-US" sz="1200" dirty="0"/>
          </a:p>
        </p:txBody>
      </p:sp>
    </p:spTree>
    <p:extLst>
      <p:ext uri="{BB962C8B-B14F-4D97-AF65-F5344CB8AC3E}">
        <p14:creationId xmlns:p14="http://schemas.microsoft.com/office/powerpoint/2010/main" val="1803428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FEC58BF-4DAD-4F63-99FB-76768717CE1E}"/>
              </a:ext>
            </a:extLst>
          </p:cNvPr>
          <p:cNvSpPr txBox="1"/>
          <p:nvPr/>
        </p:nvSpPr>
        <p:spPr>
          <a:xfrm>
            <a:off x="2485189" y="147252"/>
            <a:ext cx="5084063" cy="685800"/>
          </a:xfrm>
          <a:prstGeom prst="roundRect">
            <a:avLst/>
          </a:prstGeom>
          <a:solidFill>
            <a:srgbClr val="4472C4"/>
          </a:solidFill>
          <a:ln w="19050">
            <a:solidFill>
              <a:schemeClr val="tx1"/>
            </a:solidFill>
          </a:ln>
        </p:spPr>
        <p:txBody>
          <a:bodyPr wrap="square" lIns="0" tIns="0" rIns="0" bIns="0" rtlCol="0" anchor="ctr">
            <a:noAutofit/>
          </a:bodyPr>
          <a:lstStyle/>
          <a:p>
            <a:pPr algn="ctr"/>
            <a:r>
              <a:rPr lang="en-US" b="1" dirty="0"/>
              <a:t>Becoming a Mom Workflow: Initial Screening for Substance Use – HISTORY of Use Detected</a:t>
            </a:r>
            <a:endParaRPr lang="en-US" dirty="0"/>
          </a:p>
        </p:txBody>
      </p:sp>
      <p:grpSp>
        <p:nvGrpSpPr>
          <p:cNvPr id="2" name="Group 1">
            <a:extLst>
              <a:ext uri="{FF2B5EF4-FFF2-40B4-BE49-F238E27FC236}">
                <a16:creationId xmlns:a16="http://schemas.microsoft.com/office/drawing/2014/main" id="{4BD30DCA-2C93-485C-8A2F-8A941973ED81}"/>
              </a:ext>
            </a:extLst>
          </p:cNvPr>
          <p:cNvGrpSpPr/>
          <p:nvPr/>
        </p:nvGrpSpPr>
        <p:grpSpPr>
          <a:xfrm>
            <a:off x="2309141" y="1012273"/>
            <a:ext cx="5436158" cy="5418672"/>
            <a:chOff x="2188240" y="2318745"/>
            <a:chExt cx="2859711" cy="4898184"/>
          </a:xfrm>
        </p:grpSpPr>
        <p:sp>
          <p:nvSpPr>
            <p:cNvPr id="49" name="TextBox 48">
              <a:extLst>
                <a:ext uri="{FF2B5EF4-FFF2-40B4-BE49-F238E27FC236}">
                  <a16:creationId xmlns:a16="http://schemas.microsoft.com/office/drawing/2014/main" id="{80CC5169-B803-43C0-BAFA-3AC410E1A5CD}"/>
                </a:ext>
              </a:extLst>
            </p:cNvPr>
            <p:cNvSpPr txBox="1"/>
            <p:nvPr/>
          </p:nvSpPr>
          <p:spPr>
            <a:xfrm>
              <a:off x="2188240" y="2318745"/>
              <a:ext cx="2859711" cy="416003"/>
            </a:xfrm>
            <a:prstGeom prst="rect">
              <a:avLst/>
            </a:prstGeom>
            <a:noFill/>
            <a:ln>
              <a:solidFill>
                <a:schemeClr val="tx1"/>
              </a:solidFill>
            </a:ln>
          </p:spPr>
          <p:txBody>
            <a:bodyPr wrap="square" lIns="45720" tIns="45720" rIns="45720" bIns="45720" rtlCol="0">
              <a:noAutofit/>
            </a:bodyPr>
            <a:lstStyle/>
            <a:p>
              <a:r>
                <a:rPr lang="en-US" sz="1200" b="1" dirty="0"/>
                <a:t>Question: </a:t>
              </a:r>
              <a:r>
                <a:rPr lang="en-US" sz="1200" dirty="0"/>
                <a:t>Use in the past year</a:t>
              </a:r>
            </a:p>
            <a:p>
              <a:r>
                <a:rPr lang="en-US" sz="1200" b="1" dirty="0"/>
                <a:t>Response:</a:t>
              </a:r>
              <a:r>
                <a:rPr lang="en-US" sz="1200" dirty="0"/>
                <a:t> Any response other than ‘Never’</a:t>
              </a:r>
            </a:p>
          </p:txBody>
        </p:sp>
        <p:sp>
          <p:nvSpPr>
            <p:cNvPr id="60" name="TextBox 59">
              <a:extLst>
                <a:ext uri="{FF2B5EF4-FFF2-40B4-BE49-F238E27FC236}">
                  <a16:creationId xmlns:a16="http://schemas.microsoft.com/office/drawing/2014/main" id="{FF49FECB-AFA6-4881-BB70-14F55BE705FD}"/>
                </a:ext>
              </a:extLst>
            </p:cNvPr>
            <p:cNvSpPr txBox="1"/>
            <p:nvPr/>
          </p:nvSpPr>
          <p:spPr>
            <a:xfrm>
              <a:off x="2188240" y="2988173"/>
              <a:ext cx="2859711" cy="4228756"/>
            </a:xfrm>
            <a:prstGeom prst="rect">
              <a:avLst/>
            </a:prstGeom>
            <a:noFill/>
            <a:ln>
              <a:solidFill>
                <a:schemeClr val="tx1"/>
              </a:solidFill>
            </a:ln>
          </p:spPr>
          <p:txBody>
            <a:bodyPr wrap="square" lIns="45720" tIns="45720" rIns="45720" bIns="45720" rtlCol="0">
              <a:noAutofit/>
            </a:bodyPr>
            <a:lstStyle/>
            <a:p>
              <a:r>
                <a:rPr lang="en-US" sz="1200" b="1" dirty="0"/>
                <a:t>Provide:</a:t>
              </a:r>
              <a:r>
                <a:rPr lang="en-US" sz="1200" b="1" i="1" dirty="0"/>
                <a:t> </a:t>
              </a:r>
            </a:p>
            <a:p>
              <a:pPr marL="287338" indent="-174625">
                <a:buFont typeface="+mj-lt"/>
                <a:buAutoNum type="arabicPeriod"/>
              </a:pPr>
              <a:r>
                <a:rPr lang="en-US" sz="1200" dirty="0"/>
                <a:t>Follow up with client during 3</a:t>
              </a:r>
              <a:r>
                <a:rPr lang="en-US" sz="1200" baseline="30000" dirty="0"/>
                <a:t>rd</a:t>
              </a:r>
              <a:r>
                <a:rPr lang="en-US" sz="1200" dirty="0"/>
                <a:t> trimester and/or first postpartum visit/class</a:t>
              </a:r>
            </a:p>
            <a:p>
              <a:pPr marL="287338" indent="-174625">
                <a:buFont typeface="+mj-lt"/>
                <a:buAutoNum type="arabicPeriod"/>
              </a:pPr>
              <a:r>
                <a:rPr lang="en-US" sz="1200" dirty="0"/>
                <a:t>Further assess condition and risk (e.g., administer ASSIST screen to learn more about patterns of usage prior to their pregnancy and/or changes in use throughout their pregnancy to determine what additional support/services might be needed to reduce likelihood of reoccurrence of use during their postpartum period) following guidance in resources, below </a:t>
              </a:r>
            </a:p>
            <a:p>
              <a:pPr marL="744538" lvl="1" indent="-174625">
                <a:buFont typeface="Arial" panose="020B0604020202020204" pitchFamily="34" charset="0"/>
                <a:buChar char="•"/>
              </a:pPr>
              <a:r>
                <a:rPr lang="en-US" sz="1200" dirty="0"/>
                <a:t>See the ASSIST Screening Guidance (p. 8) within the </a:t>
              </a:r>
              <a:r>
                <a:rPr lang="en-US" sz="1200" dirty="0">
                  <a:hlinkClick r:id="rId2"/>
                </a:rPr>
                <a:t>Behavioral Health Screening Guidance for MCH Programs</a:t>
              </a:r>
              <a:endParaRPr lang="en-US" sz="1200" dirty="0"/>
            </a:p>
            <a:p>
              <a:pPr marL="287338" indent="-174625">
                <a:buFont typeface="+mj-lt"/>
                <a:buAutoNum type="arabicPeriod"/>
              </a:pPr>
              <a:r>
                <a:rPr lang="en-US" sz="1200" dirty="0"/>
                <a:t>Brief intervention (i.e., review screening results; provide education on health risks associated with substance use during pregnancy and lactation; assess client’s readiness to change patterns of use; identify opportunity to provide or connect client to services to help prevent relapse) </a:t>
              </a:r>
            </a:p>
            <a:p>
              <a:pPr marL="287338" indent="-174625">
                <a:buFont typeface="+mj-lt"/>
                <a:buAutoNum type="arabicPeriod"/>
              </a:pPr>
              <a:r>
                <a:rPr lang="en-US" sz="1200" dirty="0"/>
                <a:t>A referral to treatment or other support, when indicated</a:t>
              </a:r>
              <a:br>
                <a:rPr lang="en-US" sz="1200" dirty="0"/>
              </a:br>
              <a:endParaRPr lang="en-US" sz="1200" dirty="0"/>
            </a:p>
            <a:p>
              <a:pPr marL="112713"/>
              <a:endParaRPr lang="en-US" sz="1200" b="1" dirty="0"/>
            </a:p>
            <a:p>
              <a:r>
                <a:rPr lang="en-US" sz="1200" b="1" dirty="0"/>
                <a:t>Screening and Intervention Resources:</a:t>
              </a:r>
              <a:endParaRPr lang="en-US" sz="1200" dirty="0">
                <a:solidFill>
                  <a:srgbClr val="4472C4"/>
                </a:solidFill>
                <a:hlinkClick r:id="rId3"/>
              </a:endParaRPr>
            </a:p>
            <a:p>
              <a:pPr indent="-114300">
                <a:buClr>
                  <a:schemeClr val="tx1"/>
                </a:buClr>
                <a:buFont typeface="Arial" panose="020B0604020202020204" pitchFamily="34" charset="0"/>
                <a:buChar char="•"/>
              </a:pPr>
              <a:r>
                <a:rPr lang="en-US" sz="1200" dirty="0">
                  <a:hlinkClick r:id="rId2"/>
                </a:rPr>
                <a:t>Behavioral Health Screening Tools Guidance for DAISEY Users</a:t>
              </a:r>
              <a:endParaRPr lang="en-US" sz="1200" dirty="0"/>
            </a:p>
            <a:p>
              <a:pPr indent="-114300">
                <a:buClr>
                  <a:schemeClr val="tx1"/>
                </a:buClr>
                <a:buFont typeface="Arial" panose="020B0604020202020204" pitchFamily="34" charset="0"/>
                <a:buChar char="•"/>
              </a:pPr>
              <a:r>
                <a:rPr lang="en-US" sz="1200" dirty="0">
                  <a:solidFill>
                    <a:srgbClr val="4472C4"/>
                  </a:solidFill>
                  <a:hlinkClick r:id="rId3"/>
                </a:rPr>
                <a:t>Perinatal Substance Use Toolkit </a:t>
              </a:r>
              <a:endParaRPr lang="en-US" sz="1200" dirty="0"/>
            </a:p>
            <a:p>
              <a:br>
                <a:rPr lang="en-US" sz="1200" b="1" dirty="0"/>
              </a:br>
              <a:r>
                <a:rPr lang="en-US" sz="1200" b="1" dirty="0"/>
                <a:t>Referral to Treatment and Other Support Resources:</a:t>
              </a:r>
            </a:p>
            <a:p>
              <a:pPr marL="171450" indent="-171450">
                <a:buFont typeface="Arial" panose="020B0604020202020204" pitchFamily="34" charset="0"/>
                <a:buChar char="•"/>
              </a:pPr>
              <a:r>
                <a:rPr lang="en-US" sz="1200" dirty="0"/>
                <a:t>Navigating Referral Access Points </a:t>
              </a:r>
              <a:r>
                <a:rPr lang="en-US" sz="1200" dirty="0">
                  <a:hlinkClick r:id="rId4"/>
                </a:rPr>
                <a:t>Workflow</a:t>
              </a:r>
              <a:endParaRPr lang="en-US" sz="1200" dirty="0"/>
            </a:p>
            <a:p>
              <a:pPr marL="171450" indent="-171450">
                <a:buFont typeface="Arial" panose="020B0604020202020204" pitchFamily="34" charset="0"/>
                <a:buChar char="•"/>
              </a:pPr>
              <a:r>
                <a:rPr lang="en-US" sz="1200" dirty="0"/>
                <a:t>Identify </a:t>
              </a:r>
              <a:r>
                <a:rPr lang="en-US" sz="1200" dirty="0">
                  <a:hlinkClick r:id="rId5"/>
                </a:rPr>
                <a:t>Treatment Options</a:t>
              </a:r>
              <a:r>
                <a:rPr lang="en-US" sz="1200" dirty="0"/>
                <a:t> in Kansas; quick reference = call 866-645-8216, option 2</a:t>
              </a:r>
            </a:p>
            <a:p>
              <a:pPr marL="171450" indent="-171450">
                <a:buFont typeface="Arial" panose="020B0604020202020204" pitchFamily="34" charset="0"/>
                <a:buChar char="•"/>
              </a:pPr>
              <a:r>
                <a:rPr lang="en-US" sz="1200" dirty="0"/>
                <a:t>Find a </a:t>
              </a:r>
              <a:r>
                <a:rPr lang="en-US" sz="1200" dirty="0">
                  <a:hlinkClick r:id="rId6"/>
                </a:rPr>
                <a:t>Support Group</a:t>
              </a:r>
              <a:r>
                <a:rPr lang="en-US" sz="1200" dirty="0"/>
                <a:t> near you or one that meets virtually</a:t>
              </a:r>
            </a:p>
            <a:p>
              <a:pPr marL="171450" indent="-171450">
                <a:buFont typeface="Arial" panose="020B0604020202020204" pitchFamily="34" charset="0"/>
                <a:buChar char="•"/>
              </a:pPr>
              <a:r>
                <a:rPr lang="en-US" sz="1200" dirty="0"/>
                <a:t>Support client’s development of a </a:t>
              </a:r>
              <a:r>
                <a:rPr lang="en-US" sz="1200" dirty="0">
                  <a:hlinkClick r:id="rId7"/>
                </a:rPr>
                <a:t>Relapse Prevention Plan</a:t>
              </a:r>
              <a:endParaRPr lang="en-US" sz="1200" dirty="0"/>
            </a:p>
          </p:txBody>
        </p:sp>
        <p:cxnSp>
          <p:nvCxnSpPr>
            <p:cNvPr id="27" name="Straight Arrow Connector 26">
              <a:extLst>
                <a:ext uri="{FF2B5EF4-FFF2-40B4-BE49-F238E27FC236}">
                  <a16:creationId xmlns:a16="http://schemas.microsoft.com/office/drawing/2014/main" id="{CCC787B2-1F50-40EE-87DF-8DFBC975E9D7}"/>
                </a:ext>
              </a:extLst>
            </p:cNvPr>
            <p:cNvCxnSpPr>
              <a:cxnSpLocks/>
              <a:stCxn id="49" idx="2"/>
              <a:endCxn id="60" idx="0"/>
            </p:cNvCxnSpPr>
            <p:nvPr/>
          </p:nvCxnSpPr>
          <p:spPr>
            <a:xfrm>
              <a:off x="3618096" y="2734748"/>
              <a:ext cx="0" cy="2534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3" name="TextBox 2">
            <a:extLst>
              <a:ext uri="{FF2B5EF4-FFF2-40B4-BE49-F238E27FC236}">
                <a16:creationId xmlns:a16="http://schemas.microsoft.com/office/drawing/2014/main" id="{85100CD8-EDF2-46C6-8A12-6B5C1B0083DA}"/>
              </a:ext>
            </a:extLst>
          </p:cNvPr>
          <p:cNvSpPr txBox="1"/>
          <p:nvPr/>
        </p:nvSpPr>
        <p:spPr>
          <a:xfrm>
            <a:off x="250851" y="6514996"/>
            <a:ext cx="9605111" cy="1169551"/>
          </a:xfrm>
          <a:prstGeom prst="rect">
            <a:avLst/>
          </a:prstGeom>
          <a:noFill/>
        </p:spPr>
        <p:txBody>
          <a:bodyPr wrap="square" rtlCol="0">
            <a:spAutoFit/>
          </a:bodyPr>
          <a:lstStyle/>
          <a:p>
            <a:pPr>
              <a:spcAft>
                <a:spcPts val="600"/>
              </a:spcAft>
            </a:pPr>
            <a:r>
              <a:rPr lang="en-US" sz="1200" dirty="0"/>
              <a:t>Patient education resources are available in the </a:t>
            </a:r>
            <a:r>
              <a:rPr lang="en-US" sz="1200" dirty="0">
                <a:hlinkClick r:id="rId3"/>
              </a:rPr>
              <a:t>Perinatal Substance Use Toolkit </a:t>
            </a:r>
            <a:r>
              <a:rPr lang="en-US" sz="1200" dirty="0"/>
              <a:t>under the ‘Patient Resources’ tab and in the Resource and Reference Guide for Providers </a:t>
            </a:r>
            <a:r>
              <a:rPr lang="en-US" sz="1200" dirty="0">
                <a:hlinkClick r:id="rId5"/>
              </a:rPr>
              <a:t>resource</a:t>
            </a:r>
            <a:r>
              <a:rPr lang="en-US" sz="1200" dirty="0"/>
              <a:t>. </a:t>
            </a:r>
          </a:p>
          <a:p>
            <a:pPr>
              <a:spcAft>
                <a:spcPts val="600"/>
              </a:spcAft>
            </a:pPr>
            <a:r>
              <a:rPr lang="en-US" sz="1200" dirty="0"/>
              <a:t>Call the </a:t>
            </a:r>
            <a:r>
              <a:rPr lang="en-US" sz="1200" dirty="0">
                <a:solidFill>
                  <a:srgbClr val="4472C4"/>
                </a:solidFill>
                <a:hlinkClick r:id="rId8"/>
              </a:rPr>
              <a:t>Perinatal Provider Consultation Line </a:t>
            </a:r>
            <a:r>
              <a:rPr lang="en-US" sz="1200" dirty="0"/>
              <a:t>at 833-765-2004 (weekdays, 8am–5pm), or submit this </a:t>
            </a:r>
            <a:r>
              <a:rPr lang="en-US" sz="1200" dirty="0">
                <a:solidFill>
                  <a:srgbClr val="4472C4"/>
                </a:solidFill>
                <a:hlinkClick r:id="rId9"/>
              </a:rPr>
              <a:t>form</a:t>
            </a:r>
            <a:r>
              <a:rPr lang="en-US" sz="1200" dirty="0"/>
              <a:t> for free resource and referral support. Free training and technical assistance support can also be requested via Consultation Line.</a:t>
            </a:r>
          </a:p>
          <a:p>
            <a:pPr>
              <a:spcAft>
                <a:spcPts val="600"/>
              </a:spcAft>
            </a:pPr>
            <a:r>
              <a:rPr lang="en-US" sz="1200" i="1" dirty="0">
                <a:solidFill>
                  <a:prstClr val="black"/>
                </a:solidFill>
                <a:latin typeface="Calibri" panose="020F0502020204030204"/>
              </a:rPr>
              <a:t>*DAISEY data entry</a:t>
            </a:r>
            <a:r>
              <a:rPr lang="en-US" sz="1200" dirty="0">
                <a:solidFill>
                  <a:prstClr val="black"/>
                </a:solidFill>
                <a:latin typeface="Calibri" panose="020F0502020204030204"/>
              </a:rPr>
              <a:t>: Indicate when a referral was facilitated using the KDHE Program Referral Form</a:t>
            </a:r>
            <a:endParaRPr lang="en-US" sz="1200" b="1" dirty="0">
              <a:solidFill>
                <a:prstClr val="black"/>
              </a:solidFill>
              <a:latin typeface="Calibri" panose="020F0502020204030204"/>
            </a:endParaRPr>
          </a:p>
        </p:txBody>
      </p:sp>
    </p:spTree>
    <p:extLst>
      <p:ext uri="{BB962C8B-B14F-4D97-AF65-F5344CB8AC3E}">
        <p14:creationId xmlns:p14="http://schemas.microsoft.com/office/powerpoint/2010/main" val="2831566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FEC58BF-4DAD-4F63-99FB-76768717CE1E}"/>
              </a:ext>
            </a:extLst>
          </p:cNvPr>
          <p:cNvSpPr txBox="1"/>
          <p:nvPr/>
        </p:nvSpPr>
        <p:spPr>
          <a:xfrm>
            <a:off x="2740285" y="152932"/>
            <a:ext cx="4773670" cy="810309"/>
          </a:xfrm>
          <a:prstGeom prst="roundRect">
            <a:avLst/>
          </a:prstGeom>
          <a:solidFill>
            <a:srgbClr val="4472C4"/>
          </a:solidFill>
          <a:ln w="19050">
            <a:solidFill>
              <a:schemeClr val="tx1"/>
            </a:solidFill>
          </a:ln>
        </p:spPr>
        <p:txBody>
          <a:bodyPr wrap="square" lIns="0" tIns="0" rIns="0" bIns="0" rtlCol="0" anchor="ctr">
            <a:noAutofit/>
          </a:bodyPr>
          <a:lstStyle/>
          <a:p>
            <a:pPr algn="ctr" defTabSz="443776"/>
            <a:r>
              <a:rPr lang="en-US" sz="1747" b="1" dirty="0">
                <a:solidFill>
                  <a:prstClr val="black"/>
                </a:solidFill>
                <a:latin typeface="Calibri" panose="020F0502020204030204"/>
              </a:rPr>
              <a:t>Becoming a Mom Workflow:</a:t>
            </a:r>
            <a:br>
              <a:rPr lang="en-US" sz="1747" b="1" dirty="0">
                <a:solidFill>
                  <a:prstClr val="black"/>
                </a:solidFill>
                <a:latin typeface="Calibri" panose="020F0502020204030204"/>
              </a:rPr>
            </a:br>
            <a:r>
              <a:rPr lang="en-US" sz="1747" b="1" dirty="0">
                <a:solidFill>
                  <a:prstClr val="black"/>
                </a:solidFill>
                <a:latin typeface="Calibri" panose="020F0502020204030204"/>
              </a:rPr>
              <a:t>Social Determinants of Health (</a:t>
            </a:r>
            <a:r>
              <a:rPr lang="en-US" sz="1747" b="1" dirty="0" err="1">
                <a:solidFill>
                  <a:prstClr val="black"/>
                </a:solidFill>
                <a:latin typeface="Calibri" panose="020F0502020204030204"/>
              </a:rPr>
              <a:t>SDoH</a:t>
            </a:r>
            <a:r>
              <a:rPr lang="en-US" sz="1747" b="1" dirty="0">
                <a:solidFill>
                  <a:prstClr val="black"/>
                </a:solidFill>
                <a:latin typeface="Calibri" panose="020F0502020204030204"/>
              </a:rPr>
              <a:t>) Screening</a:t>
            </a:r>
          </a:p>
          <a:p>
            <a:pPr algn="ctr" defTabSz="443776"/>
            <a:r>
              <a:rPr lang="en-US" sz="1600" i="1" dirty="0"/>
              <a:t>Timing: </a:t>
            </a:r>
            <a:r>
              <a:rPr lang="en-US" sz="1600" dirty="0"/>
              <a:t>Enrollment</a:t>
            </a:r>
          </a:p>
        </p:txBody>
      </p:sp>
      <p:cxnSp>
        <p:nvCxnSpPr>
          <p:cNvPr id="51" name="Straight Arrow Connector 50">
            <a:extLst>
              <a:ext uri="{FF2B5EF4-FFF2-40B4-BE49-F238E27FC236}">
                <a16:creationId xmlns:a16="http://schemas.microsoft.com/office/drawing/2014/main" id="{55137F8A-3602-41F8-8792-5E81E691B7E9}"/>
              </a:ext>
            </a:extLst>
          </p:cNvPr>
          <p:cNvCxnSpPr>
            <a:cxnSpLocks/>
          </p:cNvCxnSpPr>
          <p:nvPr/>
        </p:nvCxnSpPr>
        <p:spPr>
          <a:xfrm flipH="1">
            <a:off x="4669920" y="3348153"/>
            <a:ext cx="457200" cy="457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334363C3-0DF4-40C0-A33A-3CF4B5D61200}"/>
              </a:ext>
            </a:extLst>
          </p:cNvPr>
          <p:cNvCxnSpPr>
            <a:cxnSpLocks/>
          </p:cNvCxnSpPr>
          <p:nvPr/>
        </p:nvCxnSpPr>
        <p:spPr>
          <a:xfrm flipH="1">
            <a:off x="5183057" y="963241"/>
            <a:ext cx="0" cy="2468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4BC89FF2-D6D2-49FF-941A-71567E4CCBE9}"/>
              </a:ext>
            </a:extLst>
          </p:cNvPr>
          <p:cNvSpPr txBox="1"/>
          <p:nvPr/>
        </p:nvSpPr>
        <p:spPr>
          <a:xfrm>
            <a:off x="2155320" y="2296849"/>
            <a:ext cx="5943600" cy="1037172"/>
          </a:xfrm>
          <a:prstGeom prst="roundRect">
            <a:avLst/>
          </a:prstGeom>
          <a:solidFill>
            <a:srgbClr val="00B0F0"/>
          </a:solidFill>
          <a:ln>
            <a:noFill/>
          </a:ln>
        </p:spPr>
        <p:txBody>
          <a:bodyPr wrap="square" lIns="19817" tIns="19817" rIns="19817" bIns="19817" rtlCol="0" anchor="ctr">
            <a:noAutofit/>
          </a:bodyPr>
          <a:lstStyle/>
          <a:p>
            <a:pPr algn="ctr"/>
            <a:r>
              <a:rPr lang="en-US" sz="1100" b="1" dirty="0" err="1">
                <a:solidFill>
                  <a:prstClr val="black"/>
                </a:solidFill>
                <a:latin typeface="Calibri" panose="020F0502020204030204"/>
              </a:rPr>
              <a:t>BaM</a:t>
            </a:r>
            <a:r>
              <a:rPr lang="en-US" sz="1100" b="1" dirty="0">
                <a:solidFill>
                  <a:prstClr val="black"/>
                </a:solidFill>
                <a:latin typeface="Calibri" panose="020F0502020204030204"/>
              </a:rPr>
              <a:t> Risk Report in DAISEY</a:t>
            </a:r>
            <a:br>
              <a:rPr lang="en-US" sz="1100" b="1" dirty="0">
                <a:solidFill>
                  <a:prstClr val="black"/>
                </a:solidFill>
                <a:latin typeface="Calibri" panose="020F0502020204030204"/>
              </a:rPr>
            </a:br>
            <a:r>
              <a:rPr lang="en-US" sz="1100" u="sng" dirty="0">
                <a:solidFill>
                  <a:prstClr val="black"/>
                </a:solidFill>
                <a:latin typeface="Calibri" panose="020F0502020204030204"/>
              </a:rPr>
              <a:t>Action Required</a:t>
            </a:r>
            <a:r>
              <a:rPr lang="en-US" sz="1100" dirty="0">
                <a:solidFill>
                  <a:prstClr val="black"/>
                </a:solidFill>
                <a:latin typeface="Calibri" panose="020F0502020204030204"/>
              </a:rPr>
              <a:t> on all Positive Responses</a:t>
            </a:r>
            <a:endParaRPr lang="en-US" sz="3600" b="1" dirty="0">
              <a:solidFill>
                <a:prstClr val="black"/>
              </a:solidFill>
              <a:latin typeface="Calibri" panose="020F0502020204030204"/>
            </a:endParaRPr>
          </a:p>
          <a:p>
            <a:pPr algn="ctr"/>
            <a:endParaRPr lang="en-US" sz="1100" dirty="0"/>
          </a:p>
          <a:p>
            <a:pPr algn="ctr"/>
            <a:r>
              <a:rPr lang="en-US" sz="1100" i="1" dirty="0">
                <a:solidFill>
                  <a:prstClr val="black"/>
                </a:solidFill>
                <a:latin typeface="Calibri" panose="020F0502020204030204"/>
              </a:rPr>
              <a:t>Timing of review: </a:t>
            </a:r>
            <a:r>
              <a:rPr lang="en-US" sz="1100" dirty="0">
                <a:solidFill>
                  <a:prstClr val="black"/>
                </a:solidFill>
                <a:latin typeface="Calibri" panose="020F0502020204030204"/>
              </a:rPr>
              <a:t>Per local policy and procedure (encouraged within 1 workday of DAISEY data entry as the </a:t>
            </a:r>
            <a:r>
              <a:rPr lang="en-US" sz="1100" dirty="0" err="1">
                <a:solidFill>
                  <a:prstClr val="black"/>
                </a:solidFill>
                <a:latin typeface="Calibri" panose="020F0502020204030204"/>
              </a:rPr>
              <a:t>BaM</a:t>
            </a:r>
            <a:r>
              <a:rPr lang="en-US" sz="1100" dirty="0">
                <a:solidFill>
                  <a:prstClr val="black"/>
                </a:solidFill>
                <a:latin typeface="Calibri" panose="020F0502020204030204"/>
              </a:rPr>
              <a:t> Risk Report updates overnight)</a:t>
            </a:r>
          </a:p>
          <a:p>
            <a:pPr algn="ctr"/>
            <a:endParaRPr lang="en-US" sz="1100" dirty="0"/>
          </a:p>
        </p:txBody>
      </p:sp>
      <p:sp>
        <p:nvSpPr>
          <p:cNvPr id="43" name="TextBox 42">
            <a:extLst>
              <a:ext uri="{FF2B5EF4-FFF2-40B4-BE49-F238E27FC236}">
                <a16:creationId xmlns:a16="http://schemas.microsoft.com/office/drawing/2014/main" id="{0BEC73EB-1D93-4B6D-B69F-9819BBE3A49A}"/>
              </a:ext>
            </a:extLst>
          </p:cNvPr>
          <p:cNvSpPr txBox="1"/>
          <p:nvPr/>
        </p:nvSpPr>
        <p:spPr>
          <a:xfrm>
            <a:off x="668073" y="3798952"/>
            <a:ext cx="4144424" cy="1064383"/>
          </a:xfrm>
          <a:prstGeom prst="roundRect">
            <a:avLst/>
          </a:prstGeom>
          <a:solidFill>
            <a:srgbClr val="FFD966"/>
          </a:solidFill>
          <a:ln>
            <a:noFill/>
          </a:ln>
        </p:spPr>
        <p:txBody>
          <a:bodyPr wrap="square" lIns="0" tIns="0" rIns="0" bIns="0" rtlCol="0" anchor="t">
            <a:noAutofit/>
          </a:bodyPr>
          <a:lstStyle/>
          <a:p>
            <a:pPr algn="ctr" defTabSz="443776">
              <a:spcAft>
                <a:spcPts val="582"/>
              </a:spcAft>
            </a:pPr>
            <a:r>
              <a:rPr lang="en-US" sz="1165" b="1" dirty="0">
                <a:solidFill>
                  <a:prstClr val="black"/>
                </a:solidFill>
                <a:latin typeface="Calibri" panose="020F0502020204030204"/>
              </a:rPr>
              <a:t>Positive Response for Housing, Food, Transportation, Utilities, Child Care, Employment, Education, and/or Finances</a:t>
            </a:r>
          </a:p>
          <a:p>
            <a:pPr algn="ctr" defTabSz="443776"/>
            <a:r>
              <a:rPr lang="en-US" sz="1100" dirty="0">
                <a:solidFill>
                  <a:prstClr val="black"/>
                </a:solidFill>
                <a:latin typeface="Calibri" panose="020F0502020204030204"/>
              </a:rPr>
              <a:t>Underlined answers indicate the client might benefit from additional support and/or referral for resources or services. </a:t>
            </a:r>
          </a:p>
        </p:txBody>
      </p:sp>
      <p:sp>
        <p:nvSpPr>
          <p:cNvPr id="45" name="TextBox 44">
            <a:extLst>
              <a:ext uri="{FF2B5EF4-FFF2-40B4-BE49-F238E27FC236}">
                <a16:creationId xmlns:a16="http://schemas.microsoft.com/office/drawing/2014/main" id="{59BE657C-850E-4B30-B71E-5F5B28DE7669}"/>
              </a:ext>
            </a:extLst>
          </p:cNvPr>
          <p:cNvSpPr txBox="1"/>
          <p:nvPr/>
        </p:nvSpPr>
        <p:spPr>
          <a:xfrm>
            <a:off x="5441743" y="3798952"/>
            <a:ext cx="4144424" cy="1064388"/>
          </a:xfrm>
          <a:prstGeom prst="roundRect">
            <a:avLst/>
          </a:prstGeom>
          <a:solidFill>
            <a:srgbClr val="FFD966"/>
          </a:solidFill>
          <a:ln>
            <a:noFill/>
          </a:ln>
        </p:spPr>
        <p:txBody>
          <a:bodyPr wrap="square" lIns="0" tIns="0" rIns="0" bIns="0" rtlCol="0" anchor="t">
            <a:noAutofit/>
          </a:bodyPr>
          <a:lstStyle/>
          <a:p>
            <a:pPr algn="ctr" defTabSz="443776">
              <a:spcAft>
                <a:spcPts val="582"/>
              </a:spcAft>
            </a:pPr>
            <a:r>
              <a:rPr lang="en-US" sz="1165" b="1" dirty="0">
                <a:solidFill>
                  <a:prstClr val="black"/>
                </a:solidFill>
                <a:latin typeface="Calibri" panose="020F0502020204030204"/>
              </a:rPr>
              <a:t>Positive Response for Personal Safety Questions</a:t>
            </a:r>
          </a:p>
          <a:p>
            <a:pPr algn="ctr" defTabSz="443776"/>
            <a:r>
              <a:rPr lang="en-US" sz="1100" dirty="0">
                <a:solidFill>
                  <a:prstClr val="black"/>
                </a:solidFill>
                <a:latin typeface="Calibri" panose="020F0502020204030204"/>
              </a:rPr>
              <a:t>A value greater than 10, when the numerical values are summed for answers to these questions, indicates the client might benefit from additional support and/or referral for resources or services. </a:t>
            </a:r>
          </a:p>
        </p:txBody>
      </p:sp>
      <p:sp>
        <p:nvSpPr>
          <p:cNvPr id="46" name="TextBox 45">
            <a:extLst>
              <a:ext uri="{FF2B5EF4-FFF2-40B4-BE49-F238E27FC236}">
                <a16:creationId xmlns:a16="http://schemas.microsoft.com/office/drawing/2014/main" id="{FE09DBC4-D3B8-4C30-BC90-1CBB8AAAD4FD}"/>
              </a:ext>
            </a:extLst>
          </p:cNvPr>
          <p:cNvSpPr txBox="1"/>
          <p:nvPr/>
        </p:nvSpPr>
        <p:spPr>
          <a:xfrm>
            <a:off x="1742998" y="5334672"/>
            <a:ext cx="6768244" cy="2091060"/>
          </a:xfrm>
          <a:prstGeom prst="roundRect">
            <a:avLst/>
          </a:prstGeom>
          <a:solidFill>
            <a:srgbClr val="FFD966"/>
          </a:solidFill>
          <a:ln>
            <a:noFill/>
          </a:ln>
        </p:spPr>
        <p:txBody>
          <a:bodyPr wrap="square" lIns="0" tIns="0" rIns="0" bIns="0" rtlCol="0" anchor="t">
            <a:noAutofit/>
          </a:bodyPr>
          <a:lstStyle/>
          <a:p>
            <a:pPr algn="ctr" defTabSz="443776"/>
            <a:r>
              <a:rPr lang="en-US" sz="1170" b="1" dirty="0">
                <a:solidFill>
                  <a:prstClr val="black"/>
                </a:solidFill>
                <a:latin typeface="Calibri" panose="020F0502020204030204"/>
              </a:rPr>
              <a:t>Required Action</a:t>
            </a:r>
          </a:p>
          <a:p>
            <a:pPr algn="ctr" defTabSz="443776"/>
            <a:endParaRPr lang="en-US" sz="1100" i="1" dirty="0">
              <a:solidFill>
                <a:prstClr val="black"/>
              </a:solidFill>
              <a:latin typeface="Calibri" panose="020F0502020204030204"/>
            </a:endParaRPr>
          </a:p>
          <a:p>
            <a:pPr defTabSz="443776"/>
            <a:r>
              <a:rPr lang="en-US" sz="1100" b="1" dirty="0">
                <a:solidFill>
                  <a:prstClr val="black"/>
                </a:solidFill>
                <a:latin typeface="Calibri" panose="020F0502020204030204"/>
              </a:rPr>
              <a:t>Interventions:</a:t>
            </a:r>
            <a:r>
              <a:rPr lang="en-US" sz="1100" b="1" i="1" dirty="0">
                <a:solidFill>
                  <a:prstClr val="black"/>
                </a:solidFill>
                <a:latin typeface="Calibri" panose="020F0502020204030204"/>
              </a:rPr>
              <a:t> </a:t>
            </a:r>
          </a:p>
          <a:p>
            <a:pPr marL="278902" indent="-169498" defTabSz="443776">
              <a:buFont typeface="+mj-lt"/>
              <a:buAutoNum type="arabicPeriod"/>
            </a:pPr>
            <a:r>
              <a:rPr lang="en-US" sz="1100" dirty="0">
                <a:solidFill>
                  <a:prstClr val="black"/>
                </a:solidFill>
                <a:latin typeface="Calibri" panose="020F0502020204030204"/>
              </a:rPr>
              <a:t>Discuss screening results with the client to further assess needs and contributing factors</a:t>
            </a:r>
          </a:p>
          <a:p>
            <a:pPr marL="278902" indent="-169498" defTabSz="443776">
              <a:buFont typeface="+mj-lt"/>
              <a:buAutoNum type="arabicPeriod"/>
            </a:pPr>
            <a:r>
              <a:rPr lang="en-US" sz="1100" dirty="0">
                <a:solidFill>
                  <a:prstClr val="black"/>
                </a:solidFill>
                <a:latin typeface="Calibri" panose="020F0502020204030204"/>
              </a:rPr>
              <a:t>Determine if the client wants assistance</a:t>
            </a:r>
          </a:p>
          <a:p>
            <a:pPr marL="278902" indent="-169498" defTabSz="443776">
              <a:buFont typeface="+mj-lt"/>
              <a:buAutoNum type="arabicPeriod"/>
            </a:pPr>
            <a:r>
              <a:rPr lang="en-US" sz="1100" dirty="0">
                <a:solidFill>
                  <a:prstClr val="black"/>
                </a:solidFill>
                <a:latin typeface="Calibri" panose="020F0502020204030204"/>
              </a:rPr>
              <a:t>Make referral to appropriate resources or services, as need is indicated, in partnership with the client</a:t>
            </a:r>
          </a:p>
          <a:p>
            <a:pPr defTabSz="443776"/>
            <a:endParaRPr lang="en-US" sz="1100" b="1" dirty="0">
              <a:solidFill>
                <a:prstClr val="black"/>
              </a:solidFill>
              <a:latin typeface="Calibri" panose="020F0502020204030204"/>
            </a:endParaRPr>
          </a:p>
          <a:p>
            <a:pPr defTabSz="443776"/>
            <a:r>
              <a:rPr lang="en-US" sz="1100" b="1" dirty="0">
                <a:solidFill>
                  <a:prstClr val="black"/>
                </a:solidFill>
                <a:latin typeface="Calibri" panose="020F0502020204030204"/>
              </a:rPr>
              <a:t>Resources: </a:t>
            </a:r>
            <a:endParaRPr lang="en-US" sz="1100" dirty="0">
              <a:solidFill>
                <a:prstClr val="black"/>
              </a:solidFill>
              <a:latin typeface="Calibri" panose="020F0502020204030204"/>
            </a:endParaRPr>
          </a:p>
          <a:p>
            <a:pPr marL="166416" indent="-110944" defTabSz="443776">
              <a:buClr>
                <a:prstClr val="black"/>
              </a:buClr>
              <a:buFont typeface="Arial" panose="020B0604020202020204" pitchFamily="34" charset="0"/>
              <a:buChar char="•"/>
            </a:pPr>
            <a:r>
              <a:rPr lang="en-US" sz="1100" dirty="0">
                <a:solidFill>
                  <a:prstClr val="black"/>
                </a:solidFill>
                <a:latin typeface="Calibri" panose="020F0502020204030204"/>
              </a:rPr>
              <a:t>For help identifying social services available in an area, call 1-800-CHILDREN or search </a:t>
            </a:r>
            <a:r>
              <a:rPr lang="en-US" sz="1100" dirty="0">
                <a:solidFill>
                  <a:prstClr val="black"/>
                </a:solidFill>
                <a:latin typeface="Calibri" panose="020F0502020204030204"/>
                <a:hlinkClick r:id="rId2"/>
              </a:rPr>
              <a:t>1800childrenks.org/</a:t>
            </a:r>
            <a:r>
              <a:rPr lang="en-US" sz="1100" dirty="0">
                <a:solidFill>
                  <a:prstClr val="black"/>
                </a:solidFill>
                <a:latin typeface="Calibri" panose="020F0502020204030204"/>
              </a:rPr>
              <a:t> </a:t>
            </a:r>
          </a:p>
          <a:p>
            <a:pPr marL="166416" indent="-110944" defTabSz="443776">
              <a:buClr>
                <a:prstClr val="black"/>
              </a:buClr>
              <a:buFont typeface="Arial" panose="020B0604020202020204" pitchFamily="34" charset="0"/>
              <a:buChar char="•"/>
            </a:pPr>
            <a:endParaRPr lang="en-US" sz="1100" dirty="0">
              <a:solidFill>
                <a:prstClr val="black"/>
              </a:solidFill>
              <a:latin typeface="Calibri" panose="020F0502020204030204"/>
            </a:endParaRPr>
          </a:p>
          <a:p>
            <a:pPr marL="55472" defTabSz="443776">
              <a:buClr>
                <a:prstClr val="black"/>
              </a:buClr>
            </a:pPr>
            <a:r>
              <a:rPr lang="en-US" sz="1050" i="1" dirty="0">
                <a:solidFill>
                  <a:prstClr val="black"/>
                </a:solidFill>
                <a:latin typeface="Calibri" panose="020F0502020204030204"/>
              </a:rPr>
              <a:t>*DAISEY data entry</a:t>
            </a:r>
            <a:r>
              <a:rPr lang="en-US" sz="1050" dirty="0">
                <a:solidFill>
                  <a:prstClr val="black"/>
                </a:solidFill>
                <a:latin typeface="Calibri" panose="020F0502020204030204"/>
              </a:rPr>
              <a:t>: Indicate when a referral was facilitated using the KDHE Program Referral Form</a:t>
            </a:r>
            <a:endParaRPr lang="en-US" sz="1050" b="1" dirty="0">
              <a:solidFill>
                <a:prstClr val="black"/>
              </a:solidFill>
              <a:latin typeface="Calibri" panose="020F0502020204030204"/>
            </a:endParaRPr>
          </a:p>
          <a:p>
            <a:pPr marL="166416" indent="-110944" defTabSz="443776">
              <a:buClr>
                <a:prstClr val="black"/>
              </a:buClr>
              <a:buFont typeface="Arial" panose="020B0604020202020204" pitchFamily="34" charset="0"/>
              <a:buChar char="•"/>
            </a:pPr>
            <a:endParaRPr lang="en-US" sz="1068" dirty="0">
              <a:solidFill>
                <a:prstClr val="black"/>
              </a:solidFill>
              <a:latin typeface="Calibri" panose="020F0502020204030204"/>
            </a:endParaRPr>
          </a:p>
        </p:txBody>
      </p:sp>
      <p:cxnSp>
        <p:nvCxnSpPr>
          <p:cNvPr id="47" name="Straight Arrow Connector 46">
            <a:extLst>
              <a:ext uri="{FF2B5EF4-FFF2-40B4-BE49-F238E27FC236}">
                <a16:creationId xmlns:a16="http://schemas.microsoft.com/office/drawing/2014/main" id="{1081C05D-5E1A-4385-8757-421439CEA597}"/>
              </a:ext>
            </a:extLst>
          </p:cNvPr>
          <p:cNvCxnSpPr>
            <a:cxnSpLocks/>
          </p:cNvCxnSpPr>
          <p:nvPr/>
        </p:nvCxnSpPr>
        <p:spPr>
          <a:xfrm>
            <a:off x="5127120" y="3341747"/>
            <a:ext cx="457200" cy="457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A5DD804A-8A9B-4327-97E0-6DA7BD9BD01E}"/>
              </a:ext>
            </a:extLst>
          </p:cNvPr>
          <p:cNvCxnSpPr>
            <a:cxnSpLocks/>
          </p:cNvCxnSpPr>
          <p:nvPr/>
        </p:nvCxnSpPr>
        <p:spPr>
          <a:xfrm>
            <a:off x="4669920" y="4869746"/>
            <a:ext cx="457200" cy="457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1C961B9D-1FC7-4B71-A67A-BE7D106BB576}"/>
              </a:ext>
            </a:extLst>
          </p:cNvPr>
          <p:cNvCxnSpPr>
            <a:cxnSpLocks/>
          </p:cNvCxnSpPr>
          <p:nvPr/>
        </p:nvCxnSpPr>
        <p:spPr>
          <a:xfrm flipH="1">
            <a:off x="5127120" y="4869746"/>
            <a:ext cx="457200" cy="4572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A7B1DC9A-A650-4638-B848-DEFAD78B86BD}"/>
              </a:ext>
            </a:extLst>
          </p:cNvPr>
          <p:cNvSpPr txBox="1"/>
          <p:nvPr/>
        </p:nvSpPr>
        <p:spPr>
          <a:xfrm>
            <a:off x="2964292" y="1202067"/>
            <a:ext cx="4437529" cy="810308"/>
          </a:xfrm>
          <a:prstGeom prst="roundRect">
            <a:avLst/>
          </a:prstGeom>
          <a:solidFill>
            <a:srgbClr val="4472C4"/>
          </a:solidFill>
          <a:ln>
            <a:noFill/>
          </a:ln>
        </p:spPr>
        <p:txBody>
          <a:bodyPr wrap="square" lIns="17750" tIns="0" rIns="17750" bIns="0" rtlCol="0" anchor="ctr">
            <a:noAutofit/>
          </a:bodyPr>
          <a:lstStyle/>
          <a:p>
            <a:pPr algn="ctr" defTabSz="443776"/>
            <a:r>
              <a:rPr lang="en-US" sz="1100" b="1" dirty="0"/>
              <a:t>Social Determinants of Health Screening (</a:t>
            </a:r>
            <a:r>
              <a:rPr lang="en-US" sz="1100" b="1" dirty="0" err="1"/>
              <a:t>SDoH</a:t>
            </a:r>
            <a:r>
              <a:rPr lang="en-US" sz="1100" b="1" dirty="0"/>
              <a:t>)</a:t>
            </a:r>
          </a:p>
          <a:p>
            <a:pPr algn="ctr" defTabSz="443776"/>
            <a:endParaRPr lang="en-US" sz="1068" i="1" dirty="0">
              <a:solidFill>
                <a:prstClr val="black"/>
              </a:solidFill>
              <a:latin typeface="Calibri" panose="020F0502020204030204"/>
            </a:endParaRPr>
          </a:p>
          <a:p>
            <a:pPr algn="ctr" defTabSz="443776"/>
            <a:r>
              <a:rPr lang="en-US" sz="1068" i="1" dirty="0">
                <a:solidFill>
                  <a:prstClr val="black"/>
                </a:solidFill>
                <a:latin typeface="Calibri" panose="020F0502020204030204"/>
              </a:rPr>
              <a:t>Timing of DAISEY data entry</a:t>
            </a:r>
            <a:r>
              <a:rPr lang="en-US" sz="1068" dirty="0">
                <a:solidFill>
                  <a:prstClr val="black"/>
                </a:solidFill>
                <a:latin typeface="Calibri" panose="020F0502020204030204"/>
              </a:rPr>
              <a:t>: Per local policy and procedure (encouraged within 5 workdays of form completion, if not direct entry by participant)</a:t>
            </a:r>
          </a:p>
        </p:txBody>
      </p:sp>
    </p:spTree>
    <p:extLst>
      <p:ext uri="{BB962C8B-B14F-4D97-AF65-F5344CB8AC3E}">
        <p14:creationId xmlns:p14="http://schemas.microsoft.com/office/powerpoint/2010/main" val="880823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83A4B290-B8AF-438A-BF15-4EB657280A93}"/>
              </a:ext>
            </a:extLst>
          </p:cNvPr>
          <p:cNvSpPr txBox="1"/>
          <p:nvPr/>
        </p:nvSpPr>
        <p:spPr>
          <a:xfrm>
            <a:off x="2080731" y="4974913"/>
            <a:ext cx="5943600" cy="2612391"/>
          </a:xfrm>
          <a:prstGeom prst="roundRect">
            <a:avLst/>
          </a:prstGeom>
          <a:solidFill>
            <a:srgbClr val="FFD966"/>
          </a:solidFill>
          <a:ln>
            <a:noFill/>
          </a:ln>
        </p:spPr>
        <p:txBody>
          <a:bodyPr wrap="square" lIns="0" tIns="0" rIns="0" bIns="0" rtlCol="0" anchor="t">
            <a:noAutofit/>
          </a:bodyPr>
          <a:lstStyle/>
          <a:p>
            <a:pPr algn="ctr"/>
            <a:r>
              <a:rPr lang="en-US" sz="1200" b="1" dirty="0"/>
              <a:t>Positive PMAD and/or Mental Health Crisis Status</a:t>
            </a:r>
          </a:p>
          <a:p>
            <a:endParaRPr lang="en-US" sz="1100" dirty="0"/>
          </a:p>
          <a:p>
            <a:r>
              <a:rPr lang="en-US" sz="1100" b="1" dirty="0"/>
              <a:t>Intervention:</a:t>
            </a:r>
          </a:p>
          <a:p>
            <a:pPr marL="228600" indent="-166688">
              <a:buFont typeface="+mj-lt"/>
              <a:buAutoNum type="arabicPeriod"/>
            </a:pPr>
            <a:r>
              <a:rPr lang="en-US" sz="1100" dirty="0"/>
              <a:t>Provide appropriate brief intervention based on risk; follow guidance in resources, below</a:t>
            </a:r>
          </a:p>
          <a:p>
            <a:pPr algn="ctr"/>
            <a:endParaRPr lang="en-US" sz="1100" dirty="0"/>
          </a:p>
          <a:p>
            <a:r>
              <a:rPr lang="en-US" sz="1100" b="1" dirty="0"/>
              <a:t>Resources:</a:t>
            </a:r>
          </a:p>
          <a:p>
            <a:pPr marL="171450" indent="-119063">
              <a:buFont typeface="Arial" panose="020B0604020202020204" pitchFamily="34" charset="0"/>
              <a:buChar char="•"/>
            </a:pPr>
            <a:r>
              <a:rPr lang="en-US" sz="1100" dirty="0">
                <a:hlinkClick r:id="rId2"/>
              </a:rPr>
              <a:t>Perinatal Mental Health Toolkit</a:t>
            </a:r>
            <a:endParaRPr lang="en-US" sz="1100" dirty="0"/>
          </a:p>
          <a:p>
            <a:pPr marL="171450" indent="-114300">
              <a:buClr>
                <a:schemeClr val="tx1"/>
              </a:buClr>
              <a:buFont typeface="Arial" panose="020B0604020202020204" pitchFamily="34" charset="0"/>
              <a:buChar char="•"/>
            </a:pPr>
            <a:r>
              <a:rPr lang="en-US" sz="1100" dirty="0">
                <a:hlinkClick r:id="rId3"/>
              </a:rPr>
              <a:t>Behavioral Health Screening Tools Guidance for DAISEY Users</a:t>
            </a:r>
            <a:endParaRPr lang="en-US" sz="1100" dirty="0"/>
          </a:p>
          <a:p>
            <a:pPr marL="171450" indent="-114300">
              <a:buFont typeface="Arial" panose="020B0604020202020204" pitchFamily="34" charset="0"/>
              <a:buChar char="•"/>
            </a:pPr>
            <a:r>
              <a:rPr lang="en-US" sz="1100" dirty="0"/>
              <a:t>Call the </a:t>
            </a:r>
            <a:r>
              <a:rPr lang="en-US" sz="1100" dirty="0">
                <a:solidFill>
                  <a:srgbClr val="4472C4"/>
                </a:solidFill>
                <a:hlinkClick r:id="rId4"/>
              </a:rPr>
              <a:t>Perinatal Provider Consultation Line </a:t>
            </a:r>
            <a:r>
              <a:rPr lang="en-US" sz="1100" dirty="0"/>
              <a:t>at 833-765-2004 (weekdays, 8am–5pm), or submit this </a:t>
            </a:r>
            <a:r>
              <a:rPr lang="en-US" sz="1100" dirty="0">
                <a:solidFill>
                  <a:srgbClr val="4472C4"/>
                </a:solidFill>
                <a:hlinkClick r:id="rId5"/>
              </a:rPr>
              <a:t>form</a:t>
            </a:r>
            <a:r>
              <a:rPr lang="en-US" sz="1100" dirty="0"/>
              <a:t> for resource and referral support (free!)</a:t>
            </a:r>
          </a:p>
          <a:p>
            <a:pPr algn="ctr"/>
            <a:endParaRPr lang="en-US" sz="1100" dirty="0"/>
          </a:p>
          <a:p>
            <a:r>
              <a:rPr lang="en-US" sz="1100" i="1" dirty="0">
                <a:solidFill>
                  <a:prstClr val="black"/>
                </a:solidFill>
                <a:latin typeface="Calibri" panose="020F0502020204030204"/>
              </a:rPr>
              <a:t>*DAISEY data entry</a:t>
            </a:r>
            <a:r>
              <a:rPr lang="en-US" sz="1100" dirty="0">
                <a:solidFill>
                  <a:prstClr val="black"/>
                </a:solidFill>
                <a:latin typeface="Calibri" panose="020F0502020204030204"/>
              </a:rPr>
              <a:t>: Indicate when a referral was facilitated using the KDHE Program Referral Form;</a:t>
            </a:r>
            <a:endParaRPr lang="en-US" sz="1100" dirty="0"/>
          </a:p>
          <a:p>
            <a:r>
              <a:rPr lang="en-US" sz="1100" dirty="0"/>
              <a:t>Use the Edinburgh Completion Report to ensure Plan of Action steps were completed and to close the loop on any referrals initiated.</a:t>
            </a:r>
          </a:p>
          <a:p>
            <a:pPr algn="ctr"/>
            <a:endParaRPr lang="en-US" sz="1100" dirty="0"/>
          </a:p>
        </p:txBody>
      </p:sp>
      <p:sp>
        <p:nvSpPr>
          <p:cNvPr id="8" name="TextBox 7">
            <a:extLst>
              <a:ext uri="{FF2B5EF4-FFF2-40B4-BE49-F238E27FC236}">
                <a16:creationId xmlns:a16="http://schemas.microsoft.com/office/drawing/2014/main" id="{6832BE04-C563-45F6-877F-9453B52D6473}"/>
              </a:ext>
            </a:extLst>
          </p:cNvPr>
          <p:cNvSpPr txBox="1"/>
          <p:nvPr/>
        </p:nvSpPr>
        <p:spPr>
          <a:xfrm>
            <a:off x="2080731" y="2967872"/>
            <a:ext cx="5943600" cy="1744805"/>
          </a:xfrm>
          <a:prstGeom prst="roundRect">
            <a:avLst/>
          </a:prstGeom>
          <a:solidFill>
            <a:srgbClr val="00B0F0"/>
          </a:solidFill>
          <a:ln>
            <a:noFill/>
          </a:ln>
        </p:spPr>
        <p:txBody>
          <a:bodyPr wrap="square" lIns="19817" tIns="19817" rIns="19817" bIns="19817" rtlCol="0" anchor="ctr">
            <a:noAutofit/>
          </a:bodyPr>
          <a:lstStyle/>
          <a:p>
            <a:pPr algn="ctr"/>
            <a:r>
              <a:rPr lang="en-US" sz="1200" b="1" dirty="0"/>
              <a:t>Edinburgh Completion Report in DAISEY</a:t>
            </a:r>
            <a:br>
              <a:rPr lang="en-US" sz="1200" b="1" dirty="0"/>
            </a:br>
            <a:r>
              <a:rPr lang="en-US" sz="1200" u="sng" dirty="0"/>
              <a:t>Action Required</a:t>
            </a:r>
            <a:r>
              <a:rPr lang="en-US" sz="1200" dirty="0"/>
              <a:t> on High-Risk/Positive EPDS Screens:</a:t>
            </a:r>
          </a:p>
          <a:p>
            <a:pPr algn="ctr"/>
            <a:endParaRPr lang="en-US" sz="1200" dirty="0"/>
          </a:p>
          <a:p>
            <a:pPr algn="ctr"/>
            <a:r>
              <a:rPr lang="en-US" sz="1200" b="1" dirty="0"/>
              <a:t>Crisis Status </a:t>
            </a:r>
            <a:r>
              <a:rPr lang="en-US" sz="1200" dirty="0"/>
              <a:t>- Any response other than ‘Never’ on Question 10</a:t>
            </a:r>
          </a:p>
          <a:p>
            <a:pPr algn="ctr"/>
            <a:r>
              <a:rPr lang="en-US" sz="1200" i="1" dirty="0"/>
              <a:t>Timing of Crisis Status follow-up: </a:t>
            </a:r>
            <a:r>
              <a:rPr lang="en-US" sz="1200" dirty="0"/>
              <a:t>Per local policy and procedure  </a:t>
            </a:r>
          </a:p>
          <a:p>
            <a:pPr algn="ctr"/>
            <a:r>
              <a:rPr lang="en-US" sz="1200" dirty="0"/>
              <a:t>- Encouraged at the time of screening</a:t>
            </a:r>
          </a:p>
          <a:p>
            <a:pPr algn="ctr"/>
            <a:endParaRPr lang="en-US" sz="1100" dirty="0"/>
          </a:p>
          <a:p>
            <a:pPr algn="ctr"/>
            <a:r>
              <a:rPr lang="en-US" sz="1100" i="1" dirty="0"/>
              <a:t>Timing of review and follow-up for all other positive screens: </a:t>
            </a:r>
            <a:r>
              <a:rPr lang="en-US" sz="1100" dirty="0"/>
              <a:t>Per local policy and procedure (encouraged within 1 workday of DAISEY data entry). </a:t>
            </a:r>
          </a:p>
        </p:txBody>
      </p:sp>
      <p:sp>
        <p:nvSpPr>
          <p:cNvPr id="5" name="TextBox 4">
            <a:extLst>
              <a:ext uri="{FF2B5EF4-FFF2-40B4-BE49-F238E27FC236}">
                <a16:creationId xmlns:a16="http://schemas.microsoft.com/office/drawing/2014/main" id="{DFEC58BF-4DAD-4F63-99FB-76768717CE1E}"/>
              </a:ext>
            </a:extLst>
          </p:cNvPr>
          <p:cNvSpPr txBox="1"/>
          <p:nvPr/>
        </p:nvSpPr>
        <p:spPr>
          <a:xfrm>
            <a:off x="1623531" y="148318"/>
            <a:ext cx="6858000" cy="1143000"/>
          </a:xfrm>
          <a:prstGeom prst="roundRect">
            <a:avLst/>
          </a:prstGeom>
          <a:solidFill>
            <a:srgbClr val="4472C4"/>
          </a:solidFill>
          <a:ln w="19050">
            <a:solidFill>
              <a:schemeClr val="tx1"/>
            </a:solidFill>
          </a:ln>
        </p:spPr>
        <p:txBody>
          <a:bodyPr wrap="square" lIns="19817" tIns="19817" rIns="19817" bIns="19817" rtlCol="0" anchor="ctr">
            <a:noAutofit/>
          </a:bodyPr>
          <a:lstStyle/>
          <a:p>
            <a:pPr algn="ctr"/>
            <a:r>
              <a:rPr lang="en-US" b="1" dirty="0"/>
              <a:t>Becoming a Mom Screening Workflow:</a:t>
            </a:r>
            <a:br>
              <a:rPr lang="en-US" b="1" dirty="0"/>
            </a:br>
            <a:r>
              <a:rPr lang="en-US" b="1" dirty="0"/>
              <a:t> Perinatal Mood and Anxiety Disorders (PMADs)</a:t>
            </a:r>
            <a:br>
              <a:rPr lang="en-US" b="1" dirty="0"/>
            </a:br>
            <a:r>
              <a:rPr lang="en-US" sz="1600" i="1" dirty="0"/>
              <a:t>Timing: </a:t>
            </a:r>
            <a:r>
              <a:rPr lang="en-US" sz="1600" dirty="0"/>
              <a:t>Sessions 2 &amp; 6, when completing the Birth Outcome Card, as needed</a:t>
            </a:r>
          </a:p>
        </p:txBody>
      </p:sp>
      <p:sp>
        <p:nvSpPr>
          <p:cNvPr id="7" name="TextBox 6">
            <a:extLst>
              <a:ext uri="{FF2B5EF4-FFF2-40B4-BE49-F238E27FC236}">
                <a16:creationId xmlns:a16="http://schemas.microsoft.com/office/drawing/2014/main" id="{BF302ED3-4B34-46FE-BA00-4F1CD48FEE87}"/>
              </a:ext>
            </a:extLst>
          </p:cNvPr>
          <p:cNvSpPr txBox="1"/>
          <p:nvPr/>
        </p:nvSpPr>
        <p:spPr>
          <a:xfrm>
            <a:off x="2080731" y="1562636"/>
            <a:ext cx="5943600" cy="1143000"/>
          </a:xfrm>
          <a:prstGeom prst="roundRect">
            <a:avLst/>
          </a:prstGeom>
          <a:solidFill>
            <a:srgbClr val="4472C4"/>
          </a:solidFill>
          <a:ln>
            <a:noFill/>
          </a:ln>
        </p:spPr>
        <p:txBody>
          <a:bodyPr wrap="square" lIns="19817" tIns="19817" rIns="19817" bIns="19817" rtlCol="0" anchor="ctr">
            <a:noAutofit/>
          </a:bodyPr>
          <a:lstStyle/>
          <a:p>
            <a:pPr algn="ctr"/>
            <a:r>
              <a:rPr lang="en-US" sz="1200" b="1" dirty="0"/>
              <a:t>Edinburgh Postnatal Depression Scale (EPDS)</a:t>
            </a:r>
          </a:p>
          <a:p>
            <a:pPr algn="ctr"/>
            <a:r>
              <a:rPr lang="en-US" sz="1424" dirty="0"/>
              <a:t>  </a:t>
            </a:r>
            <a:endParaRPr lang="en-US" sz="1100" dirty="0"/>
          </a:p>
          <a:p>
            <a:pPr algn="ctr"/>
            <a:r>
              <a:rPr lang="en-US" sz="1100" i="1" dirty="0"/>
              <a:t>Timing of DAISEY data entry</a:t>
            </a:r>
            <a:r>
              <a:rPr lang="en-US" sz="1100" dirty="0"/>
              <a:t>: Per local policy and procedure (encouraged within 1 workday of form completion, if not direct entry by participant)</a:t>
            </a:r>
          </a:p>
          <a:p>
            <a:pPr algn="ctr"/>
            <a:endParaRPr lang="en-US" sz="1100" dirty="0"/>
          </a:p>
          <a:p>
            <a:pPr algn="ctr"/>
            <a:r>
              <a:rPr lang="en-US" sz="1100" dirty="0"/>
              <a:t>*</a:t>
            </a:r>
            <a:r>
              <a:rPr lang="en-US" sz="1100" u="sng" dirty="0"/>
              <a:t>All screens should be reviewed and scored immediately to identify any Crisis Status</a:t>
            </a:r>
            <a:endParaRPr lang="en-US" sz="1100" dirty="0"/>
          </a:p>
        </p:txBody>
      </p:sp>
      <p:cxnSp>
        <p:nvCxnSpPr>
          <p:cNvPr id="10" name="Straight Arrow Connector 9">
            <a:extLst>
              <a:ext uri="{FF2B5EF4-FFF2-40B4-BE49-F238E27FC236}">
                <a16:creationId xmlns:a16="http://schemas.microsoft.com/office/drawing/2014/main" id="{B41BF13B-A38D-44CA-919D-891AFD75E4DA}"/>
              </a:ext>
            </a:extLst>
          </p:cNvPr>
          <p:cNvCxnSpPr>
            <a:cxnSpLocks/>
          </p:cNvCxnSpPr>
          <p:nvPr/>
        </p:nvCxnSpPr>
        <p:spPr>
          <a:xfrm>
            <a:off x="5050741" y="1291318"/>
            <a:ext cx="0" cy="228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EE6EEDB9-50BB-45C9-BAB7-DA59634B7A42}"/>
              </a:ext>
            </a:extLst>
          </p:cNvPr>
          <p:cNvCxnSpPr/>
          <p:nvPr/>
        </p:nvCxnSpPr>
        <p:spPr>
          <a:xfrm>
            <a:off x="5052531" y="2705636"/>
            <a:ext cx="0" cy="2266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C2C0827D-C020-4A42-BC6E-99DCF065D80A}"/>
              </a:ext>
            </a:extLst>
          </p:cNvPr>
          <p:cNvCxnSpPr/>
          <p:nvPr/>
        </p:nvCxnSpPr>
        <p:spPr>
          <a:xfrm>
            <a:off x="5050741" y="4712677"/>
            <a:ext cx="0" cy="2266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84344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a:extLst>
              <a:ext uri="{FF2B5EF4-FFF2-40B4-BE49-F238E27FC236}">
                <a16:creationId xmlns:a16="http://schemas.microsoft.com/office/drawing/2014/main" id="{707CF726-69DE-4E8E-917F-96D9B6F7CB8D}"/>
              </a:ext>
            </a:extLst>
          </p:cNvPr>
          <p:cNvGrpSpPr/>
          <p:nvPr/>
        </p:nvGrpSpPr>
        <p:grpSpPr>
          <a:xfrm>
            <a:off x="365136" y="154971"/>
            <a:ext cx="9375117" cy="7441693"/>
            <a:chOff x="199594" y="177477"/>
            <a:chExt cx="9659212" cy="7667199"/>
          </a:xfrm>
        </p:grpSpPr>
        <p:grpSp>
          <p:nvGrpSpPr>
            <p:cNvPr id="33" name="Group 32">
              <a:extLst>
                <a:ext uri="{FF2B5EF4-FFF2-40B4-BE49-F238E27FC236}">
                  <a16:creationId xmlns:a16="http://schemas.microsoft.com/office/drawing/2014/main" id="{E9E3F200-8A73-4CE3-9CE1-C622153B426E}"/>
                </a:ext>
              </a:extLst>
            </p:cNvPr>
            <p:cNvGrpSpPr/>
            <p:nvPr/>
          </p:nvGrpSpPr>
          <p:grpSpPr>
            <a:xfrm>
              <a:off x="199594" y="177477"/>
              <a:ext cx="9659212" cy="1627276"/>
              <a:chOff x="199594" y="177477"/>
              <a:chExt cx="9659212" cy="1627276"/>
            </a:xfrm>
          </p:grpSpPr>
          <p:sp>
            <p:nvSpPr>
              <p:cNvPr id="5" name="TextBox 4">
                <a:extLst>
                  <a:ext uri="{FF2B5EF4-FFF2-40B4-BE49-F238E27FC236}">
                    <a16:creationId xmlns:a16="http://schemas.microsoft.com/office/drawing/2014/main" id="{DFEC58BF-4DAD-4F63-99FB-76768717CE1E}"/>
                  </a:ext>
                </a:extLst>
              </p:cNvPr>
              <p:cNvSpPr txBox="1"/>
              <p:nvPr/>
            </p:nvSpPr>
            <p:spPr>
              <a:xfrm>
                <a:off x="2743200" y="177477"/>
                <a:ext cx="4572000" cy="685800"/>
              </a:xfrm>
              <a:prstGeom prst="roundRect">
                <a:avLst/>
              </a:prstGeom>
              <a:solidFill>
                <a:srgbClr val="4472C4"/>
              </a:solidFill>
              <a:ln w="19050">
                <a:solidFill>
                  <a:schemeClr val="tx1"/>
                </a:solidFill>
              </a:ln>
            </p:spPr>
            <p:txBody>
              <a:bodyPr wrap="square" lIns="0" tIns="0" rIns="0" bIns="0" rtlCol="0" anchor="ctr">
                <a:noAutofit/>
              </a:bodyPr>
              <a:lstStyle/>
              <a:p>
                <a:pPr algn="ctr" defTabSz="443776"/>
                <a:r>
                  <a:rPr lang="en-US" sz="1747" b="1" dirty="0">
                    <a:solidFill>
                      <a:prstClr val="black"/>
                    </a:solidFill>
                    <a:latin typeface="Calibri" panose="020F0502020204030204"/>
                  </a:rPr>
                  <a:t>Becoming a Mom Workflow: Program Completion and Postpartum Follow-Up</a:t>
                </a:r>
                <a:endParaRPr lang="en-US" sz="1747" dirty="0">
                  <a:solidFill>
                    <a:prstClr val="black"/>
                  </a:solidFill>
                  <a:latin typeface="Calibri" panose="020F0502020204030204"/>
                </a:endParaRPr>
              </a:p>
            </p:txBody>
          </p:sp>
          <p:sp>
            <p:nvSpPr>
              <p:cNvPr id="6" name="TextBox 5">
                <a:extLst>
                  <a:ext uri="{FF2B5EF4-FFF2-40B4-BE49-F238E27FC236}">
                    <a16:creationId xmlns:a16="http://schemas.microsoft.com/office/drawing/2014/main" id="{553DF45D-AF3E-431C-A91D-F89E2A7FDC4C}"/>
                  </a:ext>
                </a:extLst>
              </p:cNvPr>
              <p:cNvSpPr txBox="1"/>
              <p:nvPr/>
            </p:nvSpPr>
            <p:spPr>
              <a:xfrm>
                <a:off x="5286806" y="1154830"/>
                <a:ext cx="4572000" cy="649922"/>
              </a:xfrm>
              <a:prstGeom prst="roundRect">
                <a:avLst/>
              </a:prstGeom>
              <a:solidFill>
                <a:srgbClr val="4472C4"/>
              </a:solidFill>
              <a:ln>
                <a:noFill/>
              </a:ln>
            </p:spPr>
            <p:txBody>
              <a:bodyPr wrap="square" lIns="17750" tIns="0" rIns="17750" bIns="0" rtlCol="0" anchor="ctr">
                <a:noAutofit/>
              </a:bodyPr>
              <a:lstStyle/>
              <a:p>
                <a:pPr algn="ctr" defTabSz="443776">
                  <a:spcAft>
                    <a:spcPts val="582"/>
                  </a:spcAft>
                </a:pPr>
                <a:r>
                  <a:rPr lang="en-US" sz="1165" b="1" dirty="0" err="1">
                    <a:solidFill>
                      <a:prstClr val="black"/>
                    </a:solidFill>
                    <a:latin typeface="Calibri" panose="020F0502020204030204"/>
                  </a:rPr>
                  <a:t>BaM</a:t>
                </a:r>
                <a:r>
                  <a:rPr lang="en-US" sz="1165" b="1" dirty="0">
                    <a:solidFill>
                      <a:prstClr val="black"/>
                    </a:solidFill>
                    <a:latin typeface="Calibri" panose="020F0502020204030204"/>
                  </a:rPr>
                  <a:t> Birth Outcome / Postpartum Follow-Up</a:t>
                </a:r>
                <a:r>
                  <a:rPr lang="en-US" sz="1068" dirty="0">
                    <a:solidFill>
                      <a:prstClr val="black"/>
                    </a:solidFill>
                    <a:latin typeface="Calibri" panose="020F0502020204030204"/>
                  </a:rPr>
                  <a:t> </a:t>
                </a:r>
              </a:p>
              <a:p>
                <a:pPr algn="ctr" defTabSz="443776"/>
                <a:r>
                  <a:rPr lang="en-US" sz="1068" i="1" dirty="0">
                    <a:solidFill>
                      <a:prstClr val="black"/>
                    </a:solidFill>
                    <a:latin typeface="Calibri" panose="020F0502020204030204"/>
                  </a:rPr>
                  <a:t>Timing of DAISEY data entry:</a:t>
                </a:r>
                <a:r>
                  <a:rPr lang="en-US" sz="1068" dirty="0">
                    <a:solidFill>
                      <a:prstClr val="black"/>
                    </a:solidFill>
                    <a:latin typeface="Calibri" panose="020F0502020204030204"/>
                  </a:rPr>
                  <a:t> Per local policy and procedure (encouraged within 5 workdays of form completion, if not direct entry by participant)</a:t>
                </a:r>
              </a:p>
            </p:txBody>
          </p:sp>
          <p:sp>
            <p:nvSpPr>
              <p:cNvPr id="7" name="TextBox 6">
                <a:extLst>
                  <a:ext uri="{FF2B5EF4-FFF2-40B4-BE49-F238E27FC236}">
                    <a16:creationId xmlns:a16="http://schemas.microsoft.com/office/drawing/2014/main" id="{BF302ED3-4B34-46FE-BA00-4F1CD48FEE87}"/>
                  </a:ext>
                </a:extLst>
              </p:cNvPr>
              <p:cNvSpPr txBox="1"/>
              <p:nvPr/>
            </p:nvSpPr>
            <p:spPr>
              <a:xfrm>
                <a:off x="199594" y="1162411"/>
                <a:ext cx="4572000" cy="642342"/>
              </a:xfrm>
              <a:prstGeom prst="roundRect">
                <a:avLst/>
              </a:prstGeom>
              <a:solidFill>
                <a:srgbClr val="4472C4"/>
              </a:solidFill>
              <a:ln>
                <a:noFill/>
              </a:ln>
            </p:spPr>
            <p:txBody>
              <a:bodyPr wrap="square" lIns="17750" tIns="0" rIns="17750" bIns="0" rtlCol="0" anchor="ctr">
                <a:noAutofit/>
              </a:bodyPr>
              <a:lstStyle/>
              <a:p>
                <a:pPr algn="ctr" defTabSz="443776">
                  <a:spcAft>
                    <a:spcPts val="582"/>
                  </a:spcAft>
                </a:pPr>
                <a:r>
                  <a:rPr lang="en-US" sz="1165" b="1" dirty="0" err="1">
                    <a:solidFill>
                      <a:prstClr val="black"/>
                    </a:solidFill>
                    <a:latin typeface="Calibri" panose="020F0502020204030204"/>
                  </a:rPr>
                  <a:t>BaM</a:t>
                </a:r>
                <a:r>
                  <a:rPr lang="en-US" sz="1165" b="1" dirty="0">
                    <a:solidFill>
                      <a:prstClr val="black"/>
                    </a:solidFill>
                    <a:latin typeface="Calibri" panose="020F0502020204030204"/>
                  </a:rPr>
                  <a:t> Completion Survey</a:t>
                </a:r>
                <a:endParaRPr lang="en-US" sz="1068" dirty="0">
                  <a:solidFill>
                    <a:prstClr val="black"/>
                  </a:solidFill>
                  <a:latin typeface="Calibri" panose="020F0502020204030204"/>
                </a:endParaRPr>
              </a:p>
              <a:p>
                <a:pPr algn="ctr" defTabSz="443776"/>
                <a:r>
                  <a:rPr lang="en-US" sz="1068" i="1" dirty="0">
                    <a:solidFill>
                      <a:prstClr val="black"/>
                    </a:solidFill>
                    <a:latin typeface="Calibri" panose="020F0502020204030204"/>
                  </a:rPr>
                  <a:t>Timing of DAISEY data entry</a:t>
                </a:r>
                <a:r>
                  <a:rPr lang="en-US" sz="1068" dirty="0">
                    <a:solidFill>
                      <a:prstClr val="black"/>
                    </a:solidFill>
                    <a:latin typeface="Calibri" panose="020F0502020204030204"/>
                  </a:rPr>
                  <a:t>: Per local policy and procedure (encouraged within 5 workdays of form completion, if not direct entry by participant)</a:t>
                </a:r>
              </a:p>
            </p:txBody>
          </p:sp>
          <p:cxnSp>
            <p:nvCxnSpPr>
              <p:cNvPr id="20" name="Connector: Elbow 19">
                <a:extLst>
                  <a:ext uri="{FF2B5EF4-FFF2-40B4-BE49-F238E27FC236}">
                    <a16:creationId xmlns:a16="http://schemas.microsoft.com/office/drawing/2014/main" id="{0DF0CABD-22E6-4420-A780-55625CE29E77}"/>
                  </a:ext>
                </a:extLst>
              </p:cNvPr>
              <p:cNvCxnSpPr>
                <a:cxnSpLocks/>
                <a:stCxn id="7" idx="0"/>
                <a:endCxn id="6" idx="0"/>
              </p:cNvCxnSpPr>
              <p:nvPr/>
            </p:nvCxnSpPr>
            <p:spPr>
              <a:xfrm rot="5400000" flipH="1" flipV="1">
                <a:off x="5025410" y="-1384986"/>
                <a:ext cx="7582" cy="5087212"/>
              </a:xfrm>
              <a:prstGeom prst="bentConnector3">
                <a:avLst>
                  <a:gd name="adj1" fmla="val 1741935"/>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559E5F-3A53-46A7-8EC6-6C5558FACEFD}"/>
                  </a:ext>
                </a:extLst>
              </p:cNvPr>
              <p:cNvCxnSpPr>
                <a:stCxn id="5" idx="2"/>
              </p:cNvCxnSpPr>
              <p:nvPr/>
            </p:nvCxnSpPr>
            <p:spPr>
              <a:xfrm>
                <a:off x="5029200" y="863277"/>
                <a:ext cx="0" cy="164139"/>
              </a:xfrm>
              <a:prstGeom prst="line">
                <a:avLst/>
              </a:prstGeom>
            </p:spPr>
            <p:style>
              <a:lnRef idx="1">
                <a:schemeClr val="dk1"/>
              </a:lnRef>
              <a:fillRef idx="0">
                <a:schemeClr val="dk1"/>
              </a:fillRef>
              <a:effectRef idx="0">
                <a:schemeClr val="dk1"/>
              </a:effectRef>
              <a:fontRef idx="minor">
                <a:schemeClr val="tx1"/>
              </a:fontRef>
            </p:style>
          </p:cxnSp>
        </p:grpSp>
        <p:grpSp>
          <p:nvGrpSpPr>
            <p:cNvPr id="60" name="Group 59">
              <a:extLst>
                <a:ext uri="{FF2B5EF4-FFF2-40B4-BE49-F238E27FC236}">
                  <a16:creationId xmlns:a16="http://schemas.microsoft.com/office/drawing/2014/main" id="{F0F82B30-32D2-43D3-8594-76FD92F0C806}"/>
                </a:ext>
              </a:extLst>
            </p:cNvPr>
            <p:cNvGrpSpPr/>
            <p:nvPr/>
          </p:nvGrpSpPr>
          <p:grpSpPr>
            <a:xfrm>
              <a:off x="228327" y="1651606"/>
              <a:ext cx="9601744" cy="6193070"/>
              <a:chOff x="228327" y="1651606"/>
              <a:chExt cx="9601744" cy="6193070"/>
            </a:xfrm>
          </p:grpSpPr>
          <p:sp>
            <p:nvSpPr>
              <p:cNvPr id="15" name="TextBox 14">
                <a:extLst>
                  <a:ext uri="{FF2B5EF4-FFF2-40B4-BE49-F238E27FC236}">
                    <a16:creationId xmlns:a16="http://schemas.microsoft.com/office/drawing/2014/main" id="{78A6B4F5-AC66-4D70-9817-C194B3312456}"/>
                  </a:ext>
                </a:extLst>
              </p:cNvPr>
              <p:cNvSpPr txBox="1"/>
              <p:nvPr/>
            </p:nvSpPr>
            <p:spPr>
              <a:xfrm>
                <a:off x="5258071" y="2867115"/>
                <a:ext cx="4572000" cy="1585239"/>
              </a:xfrm>
              <a:prstGeom prst="roundRect">
                <a:avLst/>
              </a:prstGeom>
              <a:solidFill>
                <a:srgbClr val="FFD966"/>
              </a:solidFill>
              <a:ln>
                <a:noFill/>
              </a:ln>
            </p:spPr>
            <p:txBody>
              <a:bodyPr wrap="square" lIns="0" tIns="0" rIns="0" bIns="0" rtlCol="0" anchor="t">
                <a:noAutofit/>
              </a:bodyPr>
              <a:lstStyle/>
              <a:p>
                <a:pPr algn="ctr" defTabSz="443776">
                  <a:spcAft>
                    <a:spcPts val="582"/>
                  </a:spcAft>
                </a:pPr>
                <a:r>
                  <a:rPr lang="en-US" sz="1165" b="1" dirty="0">
                    <a:solidFill>
                      <a:prstClr val="black"/>
                    </a:solidFill>
                    <a:latin typeface="Calibri" panose="020F0502020204030204"/>
                  </a:rPr>
                  <a:t>Positive for Not Planning to Schedule a Postpartum Visit</a:t>
                </a:r>
                <a:endParaRPr lang="en-US" sz="1068" b="1" dirty="0">
                  <a:solidFill>
                    <a:prstClr val="black"/>
                  </a:solidFill>
                  <a:latin typeface="Calibri" panose="020F0502020204030204"/>
                </a:endParaRPr>
              </a:p>
              <a:p>
                <a:pPr marL="60095" defTabSz="443776"/>
                <a:r>
                  <a:rPr lang="en-US" sz="1100" b="1" dirty="0">
                    <a:solidFill>
                      <a:prstClr val="black"/>
                    </a:solidFill>
                    <a:latin typeface="Calibri" panose="020F0502020204030204"/>
                  </a:rPr>
                  <a:t>Interventions:</a:t>
                </a:r>
                <a:r>
                  <a:rPr lang="en-US" sz="1100" b="1" i="1" dirty="0">
                    <a:solidFill>
                      <a:prstClr val="black"/>
                    </a:solidFill>
                    <a:latin typeface="Calibri" panose="020F0502020204030204"/>
                  </a:rPr>
                  <a:t> </a:t>
                </a:r>
              </a:p>
              <a:p>
                <a:pPr marL="278902" indent="-169498" defTabSz="443776">
                  <a:buFont typeface="+mj-lt"/>
                  <a:buAutoNum type="arabicPeriod"/>
                </a:pPr>
                <a:r>
                  <a:rPr lang="en-US" sz="1100" dirty="0">
                    <a:solidFill>
                      <a:prstClr val="black"/>
                    </a:solidFill>
                    <a:latin typeface="Calibri" panose="020F0502020204030204"/>
                  </a:rPr>
                  <a:t>Further assess and address barriers to accessing care</a:t>
                </a:r>
              </a:p>
              <a:p>
                <a:pPr marL="278902" indent="-169498" defTabSz="443776">
                  <a:buFont typeface="+mj-lt"/>
                  <a:buAutoNum type="arabicPeriod"/>
                </a:pPr>
                <a:r>
                  <a:rPr lang="en-US" sz="1100" dirty="0">
                    <a:solidFill>
                      <a:prstClr val="black"/>
                    </a:solidFill>
                    <a:latin typeface="Calibri" panose="020F0502020204030204"/>
                  </a:rPr>
                  <a:t>Educate on importance of postpartum and well-woman care</a:t>
                </a:r>
              </a:p>
              <a:p>
                <a:pPr marL="278902" indent="-169498" defTabSz="443776">
                  <a:buFont typeface="+mj-lt"/>
                  <a:buAutoNum type="arabicPeriod"/>
                </a:pPr>
                <a:r>
                  <a:rPr lang="en-US" sz="1100" dirty="0">
                    <a:solidFill>
                      <a:prstClr val="black"/>
                    </a:solidFill>
                    <a:latin typeface="Calibri" panose="020F0502020204030204"/>
                  </a:rPr>
                  <a:t>Make referral to OB/Primary Care Provider, as indicated and desired by client</a:t>
                </a:r>
              </a:p>
              <a:p>
                <a:pPr marL="109404" defTabSz="443776"/>
                <a:r>
                  <a:rPr lang="en-US" sz="1100" b="1" dirty="0">
                    <a:solidFill>
                      <a:prstClr val="black"/>
                    </a:solidFill>
                    <a:latin typeface="Calibri" panose="020F0502020204030204"/>
                  </a:rPr>
                  <a:t>Resources:</a:t>
                </a:r>
              </a:p>
              <a:p>
                <a:pPr marL="280854" indent="-171450" defTabSz="443776">
                  <a:buFont typeface="Arial" panose="020B0604020202020204" pitchFamily="34" charset="0"/>
                  <a:buChar char="•"/>
                </a:pPr>
                <a:r>
                  <a:rPr lang="en-US" sz="1100" dirty="0">
                    <a:solidFill>
                      <a:prstClr val="black"/>
                    </a:solidFill>
                    <a:latin typeface="Calibri" panose="020F0502020204030204"/>
                    <a:hlinkClick r:id="rId2"/>
                  </a:rPr>
                  <a:t>Cover Kansas Navigator</a:t>
                </a:r>
                <a:r>
                  <a:rPr lang="en-US" sz="1100" dirty="0">
                    <a:solidFill>
                      <a:prstClr val="black"/>
                    </a:solidFill>
                    <a:latin typeface="Calibri" panose="020F0502020204030204"/>
                  </a:rPr>
                  <a:t>                </a:t>
                </a:r>
                <a:r>
                  <a:rPr lang="en-US" sz="1100" dirty="0">
                    <a:solidFill>
                      <a:prstClr val="black"/>
                    </a:solidFill>
                    <a:latin typeface="Calibri" panose="020F0502020204030204"/>
                    <a:hlinkClick r:id="rId3"/>
                  </a:rPr>
                  <a:t>Well-Woman Visit Toolkit </a:t>
                </a:r>
                <a:r>
                  <a:rPr lang="en-US" sz="1100" dirty="0">
                    <a:solidFill>
                      <a:prstClr val="black"/>
                    </a:solidFill>
                    <a:latin typeface="Calibri" panose="020F0502020204030204"/>
                  </a:rPr>
                  <a:t>    </a:t>
                </a:r>
              </a:p>
              <a:p>
                <a:pPr marL="278902" indent="-169498" defTabSz="443776">
                  <a:buFont typeface="+mj-lt"/>
                  <a:buAutoNum type="arabicPeriod"/>
                </a:pPr>
                <a:endParaRPr lang="en-US" sz="1100" dirty="0">
                  <a:solidFill>
                    <a:prstClr val="black"/>
                  </a:solidFill>
                  <a:latin typeface="Calibri" panose="020F0502020204030204"/>
                </a:endParaRPr>
              </a:p>
            </p:txBody>
          </p:sp>
          <p:sp>
            <p:nvSpPr>
              <p:cNvPr id="19" name="TextBox 18">
                <a:extLst>
                  <a:ext uri="{FF2B5EF4-FFF2-40B4-BE49-F238E27FC236}">
                    <a16:creationId xmlns:a16="http://schemas.microsoft.com/office/drawing/2014/main" id="{83A4B290-B8AF-438A-BF15-4EB657280A93}"/>
                  </a:ext>
                </a:extLst>
              </p:cNvPr>
              <p:cNvSpPr txBox="1"/>
              <p:nvPr/>
            </p:nvSpPr>
            <p:spPr>
              <a:xfrm>
                <a:off x="228328" y="2867115"/>
                <a:ext cx="4571999" cy="2252732"/>
              </a:xfrm>
              <a:prstGeom prst="roundRect">
                <a:avLst/>
              </a:prstGeom>
              <a:solidFill>
                <a:srgbClr val="FFD966"/>
              </a:solidFill>
              <a:ln>
                <a:noFill/>
              </a:ln>
            </p:spPr>
            <p:txBody>
              <a:bodyPr wrap="square" lIns="0" tIns="0" rIns="0" bIns="0" rtlCol="0" anchor="t">
                <a:noAutofit/>
              </a:bodyPr>
              <a:lstStyle/>
              <a:p>
                <a:pPr algn="ctr" defTabSz="443776">
                  <a:spcAft>
                    <a:spcPts val="582"/>
                  </a:spcAft>
                </a:pPr>
                <a:r>
                  <a:rPr lang="en-US" sz="1165" b="1" dirty="0">
                    <a:solidFill>
                      <a:prstClr val="black"/>
                    </a:solidFill>
                    <a:latin typeface="Calibri" panose="020F0502020204030204"/>
                  </a:rPr>
                  <a:t>Positive for High-Risk Pregnancy/Current Health Condition</a:t>
                </a:r>
                <a:endParaRPr lang="en-US" sz="1068" b="1" dirty="0">
                  <a:solidFill>
                    <a:prstClr val="black"/>
                  </a:solidFill>
                  <a:latin typeface="Calibri" panose="020F0502020204030204"/>
                </a:endParaRPr>
              </a:p>
              <a:p>
                <a:pPr defTabSz="443776"/>
                <a:r>
                  <a:rPr lang="en-US" sz="1100" b="1" dirty="0">
                    <a:solidFill>
                      <a:prstClr val="black"/>
                    </a:solidFill>
                    <a:latin typeface="Calibri" panose="020F0502020204030204"/>
                  </a:rPr>
                  <a:t>Interventions:</a:t>
                </a:r>
                <a:r>
                  <a:rPr lang="en-US" sz="1100" b="1" i="1" dirty="0">
                    <a:solidFill>
                      <a:prstClr val="black"/>
                    </a:solidFill>
                    <a:latin typeface="Calibri" panose="020F0502020204030204"/>
                  </a:rPr>
                  <a:t> </a:t>
                </a:r>
              </a:p>
              <a:p>
                <a:pPr marL="221889" indent="-161794" defTabSz="443776">
                  <a:buFont typeface="+mj-lt"/>
                  <a:buAutoNum type="arabicPeriod"/>
                </a:pPr>
                <a:r>
                  <a:rPr lang="en-US" sz="1100" dirty="0">
                    <a:solidFill>
                      <a:prstClr val="black"/>
                    </a:solidFill>
                    <a:latin typeface="Calibri" panose="020F0502020204030204"/>
                  </a:rPr>
                  <a:t>Further assess condition and risk</a:t>
                </a:r>
              </a:p>
              <a:p>
                <a:pPr marL="221889" indent="-161794" defTabSz="443776">
                  <a:buFont typeface="+mj-lt"/>
                  <a:buAutoNum type="arabicPeriod"/>
                </a:pPr>
                <a:r>
                  <a:rPr lang="en-US" sz="1100" dirty="0">
                    <a:solidFill>
                      <a:prstClr val="black"/>
                    </a:solidFill>
                    <a:latin typeface="Calibri" panose="020F0502020204030204"/>
                  </a:rPr>
                  <a:t>Provide education, resources and referrals as indicated for prenatal, postpartum, and primary care, as well as resources for other support services based on condition </a:t>
                </a:r>
              </a:p>
              <a:p>
                <a:pPr marL="221889" indent="-161794" defTabSz="443776">
                  <a:spcAft>
                    <a:spcPts val="582"/>
                  </a:spcAft>
                  <a:buFont typeface="+mj-lt"/>
                  <a:buAutoNum type="arabicPeriod"/>
                </a:pPr>
                <a:r>
                  <a:rPr lang="en-US" sz="1100" dirty="0">
                    <a:solidFill>
                      <a:prstClr val="black"/>
                    </a:solidFill>
                    <a:latin typeface="Calibri" panose="020F0502020204030204"/>
                  </a:rPr>
                  <a:t>If any perinatal hypertension diagnosis, follow-up through Perinatal Hypertension Patient Education Guide</a:t>
                </a:r>
              </a:p>
              <a:p>
                <a:pPr defTabSz="443776"/>
                <a:r>
                  <a:rPr lang="en-US" sz="1100" b="1" dirty="0">
                    <a:solidFill>
                      <a:prstClr val="black"/>
                    </a:solidFill>
                    <a:latin typeface="Calibri" panose="020F0502020204030204"/>
                  </a:rPr>
                  <a:t>Resources: </a:t>
                </a:r>
                <a:endParaRPr lang="en-US" sz="1100" dirty="0">
                  <a:solidFill>
                    <a:prstClr val="black"/>
                  </a:solidFill>
                  <a:latin typeface="Calibri" panose="020F0502020204030204"/>
                </a:endParaRPr>
              </a:p>
              <a:p>
                <a:pPr marL="166416" indent="-110944" defTabSz="443776">
                  <a:buClr>
                    <a:prstClr val="black"/>
                  </a:buClr>
                  <a:buFont typeface="Arial" panose="020B0604020202020204" pitchFamily="34" charset="0"/>
                  <a:buChar char="•"/>
                </a:pPr>
                <a:r>
                  <a:rPr lang="en-US" sz="1100" dirty="0">
                    <a:solidFill>
                      <a:srgbClr val="4472C4"/>
                    </a:solidFill>
                    <a:latin typeface="Calibri" panose="020F0502020204030204"/>
                    <a:hlinkClick r:id="rId4"/>
                  </a:rPr>
                  <a:t>Maternal Warning Signs Integration Toolkit</a:t>
                </a:r>
                <a:endParaRPr lang="en-US" sz="1100" dirty="0">
                  <a:solidFill>
                    <a:srgbClr val="4472C4"/>
                  </a:solidFill>
                  <a:latin typeface="Calibri" panose="020F0502020204030204"/>
                </a:endParaRPr>
              </a:p>
              <a:p>
                <a:pPr marL="166416" indent="-110944" defTabSz="443776">
                  <a:buClr>
                    <a:prstClr val="black"/>
                  </a:buClr>
                  <a:buFont typeface="Arial" panose="020B0604020202020204" pitchFamily="34" charset="0"/>
                  <a:buChar char="•"/>
                </a:pPr>
                <a:r>
                  <a:rPr lang="en-US" sz="1100" dirty="0">
                    <a:latin typeface="Calibri" panose="020F0502020204030204"/>
                    <a:hlinkClick r:id="rId5"/>
                  </a:rPr>
                  <a:t>Perinatal Hypertension Patient Education Guide</a:t>
                </a:r>
                <a:endParaRPr lang="en-US" sz="1100" dirty="0">
                  <a:latin typeface="Calibri" panose="020F0502020204030204"/>
                </a:endParaRPr>
              </a:p>
              <a:p>
                <a:pPr defTabSz="443776"/>
                <a:endParaRPr lang="en-US" sz="1068" b="1" dirty="0">
                  <a:solidFill>
                    <a:prstClr val="black"/>
                  </a:solidFill>
                  <a:latin typeface="Calibri" panose="020F0502020204030204"/>
                </a:endParaRPr>
              </a:p>
            </p:txBody>
          </p:sp>
          <p:sp>
            <p:nvSpPr>
              <p:cNvPr id="8" name="TextBox 7">
                <a:extLst>
                  <a:ext uri="{FF2B5EF4-FFF2-40B4-BE49-F238E27FC236}">
                    <a16:creationId xmlns:a16="http://schemas.microsoft.com/office/drawing/2014/main" id="{6832BE04-C563-45F6-877F-9453B52D6473}"/>
                  </a:ext>
                </a:extLst>
              </p:cNvPr>
              <p:cNvSpPr txBox="1"/>
              <p:nvPr/>
            </p:nvSpPr>
            <p:spPr>
              <a:xfrm>
                <a:off x="2735437" y="1916082"/>
                <a:ext cx="4572000" cy="893461"/>
              </a:xfrm>
              <a:prstGeom prst="roundRect">
                <a:avLst/>
              </a:prstGeom>
              <a:solidFill>
                <a:srgbClr val="00B0F0"/>
              </a:solidFill>
              <a:ln>
                <a:noFill/>
              </a:ln>
            </p:spPr>
            <p:txBody>
              <a:bodyPr wrap="square" lIns="0" tIns="0" rIns="0" bIns="0" rtlCol="0" anchor="ctr">
                <a:noAutofit/>
              </a:bodyPr>
              <a:lstStyle/>
              <a:p>
                <a:pPr algn="ctr" defTabSz="443776">
                  <a:spcAft>
                    <a:spcPts val="777"/>
                  </a:spcAft>
                </a:pPr>
                <a:r>
                  <a:rPr lang="en-US" sz="1165" b="1" dirty="0">
                    <a:solidFill>
                      <a:prstClr val="black"/>
                    </a:solidFill>
                    <a:latin typeface="Calibri" panose="020F0502020204030204"/>
                  </a:rPr>
                  <a:t>BaM Risk Report in DAISEY</a:t>
                </a:r>
                <a:br>
                  <a:rPr lang="en-US" sz="1165" b="1" dirty="0">
                    <a:solidFill>
                      <a:prstClr val="black"/>
                    </a:solidFill>
                    <a:latin typeface="Calibri" panose="020F0502020204030204"/>
                  </a:rPr>
                </a:br>
                <a:r>
                  <a:rPr lang="en-US" sz="1165" u="sng" dirty="0">
                    <a:solidFill>
                      <a:prstClr val="black"/>
                    </a:solidFill>
                    <a:latin typeface="Calibri" panose="020F0502020204030204"/>
                  </a:rPr>
                  <a:t>Action Required</a:t>
                </a:r>
                <a:r>
                  <a:rPr lang="en-US" sz="1165" dirty="0">
                    <a:solidFill>
                      <a:prstClr val="black"/>
                    </a:solidFill>
                    <a:latin typeface="Calibri" panose="020F0502020204030204"/>
                  </a:rPr>
                  <a:t> on High-Risk/Positive Screens</a:t>
                </a:r>
                <a:endParaRPr lang="en-US" sz="3785" b="1" dirty="0">
                  <a:solidFill>
                    <a:prstClr val="black"/>
                  </a:solidFill>
                  <a:latin typeface="Calibri" panose="020F0502020204030204"/>
                </a:endParaRPr>
              </a:p>
              <a:p>
                <a:pPr algn="ctr" defTabSz="443776">
                  <a:spcAft>
                    <a:spcPts val="582"/>
                  </a:spcAft>
                </a:pPr>
                <a:r>
                  <a:rPr lang="en-US" sz="1100" i="1" dirty="0">
                    <a:solidFill>
                      <a:prstClr val="black"/>
                    </a:solidFill>
                    <a:latin typeface="Calibri" panose="020F0502020204030204"/>
                  </a:rPr>
                  <a:t>Timing of review: </a:t>
                </a:r>
                <a:r>
                  <a:rPr lang="en-US" sz="1100" dirty="0">
                    <a:solidFill>
                      <a:prstClr val="black"/>
                    </a:solidFill>
                    <a:latin typeface="Calibri" panose="020F0502020204030204"/>
                  </a:rPr>
                  <a:t>Per local policy and procedure (encouraged within 1 workday of DAISEY data entry as the BaM Risk Report updates overnight)</a:t>
                </a:r>
              </a:p>
            </p:txBody>
          </p:sp>
          <p:sp>
            <p:nvSpPr>
              <p:cNvPr id="2" name="TextBox 1">
                <a:extLst>
                  <a:ext uri="{FF2B5EF4-FFF2-40B4-BE49-F238E27FC236}">
                    <a16:creationId xmlns:a16="http://schemas.microsoft.com/office/drawing/2014/main" id="{1521A2CE-E514-44C2-AA14-C1ED0FB0874D}"/>
                  </a:ext>
                </a:extLst>
              </p:cNvPr>
              <p:cNvSpPr txBox="1"/>
              <p:nvPr/>
            </p:nvSpPr>
            <p:spPr>
              <a:xfrm>
                <a:off x="228327" y="7550454"/>
                <a:ext cx="8426045" cy="294222"/>
              </a:xfrm>
              <a:prstGeom prst="rect">
                <a:avLst/>
              </a:prstGeom>
              <a:noFill/>
            </p:spPr>
            <p:txBody>
              <a:bodyPr wrap="square" lIns="17750" tIns="17750" rIns="17750" bIns="17750" rtlCol="0">
                <a:noAutofit/>
              </a:bodyPr>
              <a:lstStyle/>
              <a:p>
                <a:pPr defTabSz="443776"/>
                <a:r>
                  <a:rPr lang="en-US" sz="1068" i="1" dirty="0">
                    <a:solidFill>
                      <a:prstClr val="black"/>
                    </a:solidFill>
                    <a:latin typeface="Calibri" panose="020F0502020204030204"/>
                  </a:rPr>
                  <a:t>*Timing of follow-up: </a:t>
                </a:r>
                <a:r>
                  <a:rPr lang="en-US" sz="1068" dirty="0">
                    <a:solidFill>
                      <a:prstClr val="black"/>
                    </a:solidFill>
                    <a:latin typeface="Calibri" panose="020F0502020204030204"/>
                  </a:rPr>
                  <a:t>For all positive responses (yellow boxes), follow-up per local policy and procedure - encouraged within 1-workday</a:t>
                </a:r>
              </a:p>
              <a:p>
                <a:r>
                  <a:rPr lang="en-US" sz="1050" i="1" dirty="0">
                    <a:solidFill>
                      <a:prstClr val="black"/>
                    </a:solidFill>
                    <a:latin typeface="Calibri" panose="020F0502020204030204"/>
                  </a:rPr>
                  <a:t>*DAISEY data entry</a:t>
                </a:r>
                <a:r>
                  <a:rPr lang="en-US" sz="1050" dirty="0">
                    <a:solidFill>
                      <a:prstClr val="black"/>
                    </a:solidFill>
                    <a:latin typeface="Calibri" panose="020F0502020204030204"/>
                  </a:rPr>
                  <a:t>: Indicate when a referral was facilitated using the KDHE Program Referral Form</a:t>
                </a:r>
                <a:endParaRPr lang="en-US" sz="1050" dirty="0"/>
              </a:p>
              <a:p>
                <a:pPr defTabSz="443776"/>
                <a:endParaRPr lang="en-US" sz="1068" i="1" dirty="0">
                  <a:solidFill>
                    <a:prstClr val="black"/>
                  </a:solidFill>
                  <a:latin typeface="Calibri" panose="020F0502020204030204"/>
                </a:endParaRPr>
              </a:p>
            </p:txBody>
          </p:sp>
          <p:cxnSp>
            <p:nvCxnSpPr>
              <p:cNvPr id="39" name="Straight Arrow Connector 38">
                <a:extLst>
                  <a:ext uri="{FF2B5EF4-FFF2-40B4-BE49-F238E27FC236}">
                    <a16:creationId xmlns:a16="http://schemas.microsoft.com/office/drawing/2014/main" id="{8B66A320-8A73-482A-A6D2-0B920F67E41B}"/>
                  </a:ext>
                </a:extLst>
              </p:cNvPr>
              <p:cNvCxnSpPr>
                <a:cxnSpLocks/>
                <a:endCxn id="8" idx="0"/>
              </p:cNvCxnSpPr>
              <p:nvPr/>
            </p:nvCxnSpPr>
            <p:spPr>
              <a:xfrm flipH="1">
                <a:off x="5021437" y="1651606"/>
                <a:ext cx="257609" cy="26447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a:extLst>
                  <a:ext uri="{FF2B5EF4-FFF2-40B4-BE49-F238E27FC236}">
                    <a16:creationId xmlns:a16="http://schemas.microsoft.com/office/drawing/2014/main" id="{55137F8A-3602-41F8-8792-5E81E691B7E9}"/>
                  </a:ext>
                </a:extLst>
              </p:cNvPr>
              <p:cNvCxnSpPr>
                <a:cxnSpLocks/>
              </p:cNvCxnSpPr>
              <p:nvPr/>
            </p:nvCxnSpPr>
            <p:spPr>
              <a:xfrm>
                <a:off x="5027767" y="3668741"/>
                <a:ext cx="23552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334363C3-0DF4-40C0-A33A-3CF4B5D61200}"/>
                  </a:ext>
                </a:extLst>
              </p:cNvPr>
              <p:cNvCxnSpPr>
                <a:cxnSpLocks/>
              </p:cNvCxnSpPr>
              <p:nvPr/>
            </p:nvCxnSpPr>
            <p:spPr>
              <a:xfrm flipH="1">
                <a:off x="4763832" y="3914861"/>
                <a:ext cx="25578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9DE587B6-1C2C-4B7D-9F4A-52E8AE043BF7}"/>
                  </a:ext>
                </a:extLst>
              </p:cNvPr>
              <p:cNvCxnSpPr>
                <a:cxnSpLocks/>
                <a:endCxn id="26" idx="1"/>
              </p:cNvCxnSpPr>
              <p:nvPr/>
            </p:nvCxnSpPr>
            <p:spPr>
              <a:xfrm>
                <a:off x="5036963" y="6075911"/>
                <a:ext cx="249844"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cxnSp>
        <p:nvCxnSpPr>
          <p:cNvPr id="28" name="Straight Arrow Connector 27">
            <a:extLst>
              <a:ext uri="{FF2B5EF4-FFF2-40B4-BE49-F238E27FC236}">
                <a16:creationId xmlns:a16="http://schemas.microsoft.com/office/drawing/2014/main" id="{06C2B353-B12F-4AE8-A202-C5CCDF71946E}"/>
              </a:ext>
            </a:extLst>
          </p:cNvPr>
          <p:cNvCxnSpPr>
            <a:cxnSpLocks/>
            <a:endCxn id="8" idx="0"/>
          </p:cNvCxnSpPr>
          <p:nvPr/>
        </p:nvCxnSpPr>
        <p:spPr>
          <a:xfrm>
            <a:off x="4795135" y="1585743"/>
            <a:ext cx="250025" cy="2566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E1CA25A2-41B5-4B39-8A26-E9AB9BCE125A}"/>
              </a:ext>
            </a:extLst>
          </p:cNvPr>
          <p:cNvCxnSpPr>
            <a:cxnSpLocks/>
            <a:stCxn id="8" idx="2"/>
          </p:cNvCxnSpPr>
          <p:nvPr/>
        </p:nvCxnSpPr>
        <p:spPr>
          <a:xfrm>
            <a:off x="5045160" y="2709623"/>
            <a:ext cx="15069" cy="4114800"/>
          </a:xfrm>
          <a:prstGeom prst="line">
            <a:avLst/>
          </a:prstGeom>
        </p:spPr>
        <p:style>
          <a:lnRef idx="1">
            <a:schemeClr val="dk1"/>
          </a:lnRef>
          <a:fillRef idx="0">
            <a:schemeClr val="dk1"/>
          </a:fillRef>
          <a:effectRef idx="0">
            <a:schemeClr val="dk1"/>
          </a:effectRef>
          <a:fontRef idx="minor">
            <a:schemeClr val="tx1"/>
          </a:fontRef>
        </p:style>
      </p:cxnSp>
      <p:sp>
        <p:nvSpPr>
          <p:cNvPr id="40" name="TextBox 39">
            <a:extLst>
              <a:ext uri="{FF2B5EF4-FFF2-40B4-BE49-F238E27FC236}">
                <a16:creationId xmlns:a16="http://schemas.microsoft.com/office/drawing/2014/main" id="{ED9EF20F-6EC0-46AC-AA03-5DA6115CD2EF}"/>
              </a:ext>
            </a:extLst>
          </p:cNvPr>
          <p:cNvSpPr txBox="1"/>
          <p:nvPr/>
        </p:nvSpPr>
        <p:spPr>
          <a:xfrm>
            <a:off x="393026" y="5154630"/>
            <a:ext cx="4437529" cy="2134510"/>
          </a:xfrm>
          <a:prstGeom prst="roundRect">
            <a:avLst/>
          </a:prstGeom>
          <a:solidFill>
            <a:srgbClr val="FFD966"/>
          </a:solidFill>
          <a:ln>
            <a:noFill/>
          </a:ln>
        </p:spPr>
        <p:txBody>
          <a:bodyPr wrap="square" lIns="0" tIns="0" rIns="0" bIns="0" rtlCol="0" anchor="t">
            <a:noAutofit/>
          </a:bodyPr>
          <a:lstStyle/>
          <a:p>
            <a:pPr algn="ctr" defTabSz="443776">
              <a:spcAft>
                <a:spcPts val="582"/>
              </a:spcAft>
            </a:pPr>
            <a:r>
              <a:rPr lang="en-US" sz="1165" b="1" dirty="0">
                <a:solidFill>
                  <a:prstClr val="black"/>
                </a:solidFill>
                <a:latin typeface="Calibri" panose="020F0502020204030204"/>
              </a:rPr>
              <a:t>Positive for “would not like to become pregnant with the next year” and not planning to use any method to prevent pregnancy</a:t>
            </a:r>
          </a:p>
          <a:p>
            <a:pPr defTabSz="443776">
              <a:spcAft>
                <a:spcPts val="582"/>
              </a:spcAft>
            </a:pPr>
            <a:r>
              <a:rPr lang="en-US" sz="1100" b="1" dirty="0">
                <a:solidFill>
                  <a:prstClr val="black"/>
                </a:solidFill>
                <a:latin typeface="Calibri" panose="020F0502020204030204"/>
              </a:rPr>
              <a:t>Interventions:</a:t>
            </a:r>
            <a:r>
              <a:rPr lang="en-US" sz="1100" b="1" i="1" dirty="0">
                <a:solidFill>
                  <a:prstClr val="black"/>
                </a:solidFill>
                <a:latin typeface="Calibri" panose="020F0502020204030204"/>
              </a:rPr>
              <a:t> </a:t>
            </a:r>
          </a:p>
          <a:p>
            <a:pPr marL="278902" indent="-169498" defTabSz="443776">
              <a:buFont typeface="+mj-lt"/>
              <a:buAutoNum type="arabicPeriod"/>
            </a:pPr>
            <a:r>
              <a:rPr lang="en-US" sz="1100" dirty="0">
                <a:solidFill>
                  <a:prstClr val="black"/>
                </a:solidFill>
                <a:latin typeface="Calibri" panose="020F0502020204030204"/>
              </a:rPr>
              <a:t>Further assess for barriers to accessing family planning services</a:t>
            </a:r>
          </a:p>
          <a:p>
            <a:pPr marL="278902" indent="-169498" defTabSz="443776">
              <a:buFont typeface="+mj-lt"/>
              <a:buAutoNum type="arabicPeriod"/>
            </a:pPr>
            <a:r>
              <a:rPr lang="en-US" sz="1100" dirty="0">
                <a:solidFill>
                  <a:prstClr val="black"/>
                </a:solidFill>
                <a:latin typeface="Calibri" panose="020F0502020204030204"/>
              </a:rPr>
              <a:t>Provide education and resources as indicated (importance of adequate birth spacing; family planning options and services available)</a:t>
            </a:r>
          </a:p>
          <a:p>
            <a:pPr marL="278902" indent="-169498" defTabSz="443776">
              <a:spcAft>
                <a:spcPts val="600"/>
              </a:spcAft>
              <a:buFont typeface="+mj-lt"/>
              <a:buAutoNum type="arabicPeriod"/>
            </a:pPr>
            <a:r>
              <a:rPr lang="en-US" sz="1100" dirty="0">
                <a:solidFill>
                  <a:prstClr val="black"/>
                </a:solidFill>
                <a:latin typeface="Calibri" panose="020F0502020204030204"/>
              </a:rPr>
              <a:t>Refer for services as indicated and desired by client</a:t>
            </a:r>
          </a:p>
          <a:p>
            <a:pPr defTabSz="443776"/>
            <a:r>
              <a:rPr lang="en-US" sz="1100" b="1" dirty="0">
                <a:solidFill>
                  <a:prstClr val="black"/>
                </a:solidFill>
                <a:latin typeface="Calibri" panose="020F0502020204030204"/>
              </a:rPr>
              <a:t>Resources: </a:t>
            </a:r>
            <a:endParaRPr lang="en-US" sz="1100" dirty="0">
              <a:solidFill>
                <a:prstClr val="black"/>
              </a:solidFill>
              <a:latin typeface="Calibri" panose="020F0502020204030204"/>
            </a:endParaRPr>
          </a:p>
          <a:p>
            <a:pPr marL="166416" indent="-110944" defTabSz="443776">
              <a:buClr>
                <a:prstClr val="black"/>
              </a:buClr>
              <a:buFont typeface="Arial" panose="020B0604020202020204" pitchFamily="34" charset="0"/>
              <a:buChar char="•"/>
            </a:pPr>
            <a:r>
              <a:rPr lang="en-US" sz="1100" dirty="0">
                <a:solidFill>
                  <a:srgbClr val="4472C4"/>
                </a:solidFill>
                <a:latin typeface="Calibri" panose="020F0502020204030204"/>
                <a:hlinkClick r:id="rId6"/>
              </a:rPr>
              <a:t>OPA Family Planning Clinic </a:t>
            </a:r>
            <a:r>
              <a:rPr lang="en-US" sz="1100">
                <a:solidFill>
                  <a:srgbClr val="4472C4"/>
                </a:solidFill>
                <a:latin typeface="Calibri" panose="020F0502020204030204"/>
                <a:hlinkClick r:id="rId6"/>
              </a:rPr>
              <a:t>Locator</a:t>
            </a:r>
            <a:r>
              <a:rPr lang="en-US" sz="1100">
                <a:solidFill>
                  <a:srgbClr val="4472C4"/>
                </a:solidFill>
                <a:latin typeface="Calibri" panose="020F0502020204030204"/>
                <a:hlinkClick r:id="rId7"/>
              </a:rPr>
              <a:t> </a:t>
            </a:r>
            <a:r>
              <a:rPr lang="en-US" sz="1100">
                <a:solidFill>
                  <a:srgbClr val="4472C4"/>
                </a:solidFill>
                <a:latin typeface="Calibri" panose="020F0502020204030204"/>
              </a:rPr>
              <a:t>         </a:t>
            </a:r>
            <a:r>
              <a:rPr lang="en-US" sz="1100">
                <a:solidFill>
                  <a:srgbClr val="4472C4"/>
                </a:solidFill>
                <a:latin typeface="Calibri" panose="020F0502020204030204"/>
                <a:hlinkClick r:id="rId8"/>
              </a:rPr>
              <a:t>CDC </a:t>
            </a:r>
            <a:r>
              <a:rPr lang="en-US" sz="1100" dirty="0">
                <a:solidFill>
                  <a:srgbClr val="4472C4"/>
                </a:solidFill>
                <a:latin typeface="Calibri" panose="020F0502020204030204"/>
                <a:hlinkClick r:id="rId8"/>
              </a:rPr>
              <a:t>Contraception Guide</a:t>
            </a:r>
            <a:endParaRPr lang="en-US" sz="1100" dirty="0">
              <a:solidFill>
                <a:srgbClr val="4472C4"/>
              </a:solidFill>
              <a:latin typeface="Calibri" panose="020F0502020204030204"/>
            </a:endParaRPr>
          </a:p>
          <a:p>
            <a:pPr marL="109404" defTabSz="443776"/>
            <a:endParaRPr lang="en-US" sz="1068" dirty="0">
              <a:solidFill>
                <a:prstClr val="black"/>
              </a:solidFill>
              <a:latin typeface="Calibri" panose="020F0502020204030204"/>
            </a:endParaRPr>
          </a:p>
        </p:txBody>
      </p:sp>
      <p:cxnSp>
        <p:nvCxnSpPr>
          <p:cNvPr id="50" name="Straight Arrow Connector 49">
            <a:extLst>
              <a:ext uri="{FF2B5EF4-FFF2-40B4-BE49-F238E27FC236}">
                <a16:creationId xmlns:a16="http://schemas.microsoft.com/office/drawing/2014/main" id="{2AE8EB32-F424-412F-9D46-1BFCE88E1284}"/>
              </a:ext>
            </a:extLst>
          </p:cNvPr>
          <p:cNvCxnSpPr>
            <a:cxnSpLocks/>
          </p:cNvCxnSpPr>
          <p:nvPr/>
        </p:nvCxnSpPr>
        <p:spPr>
          <a:xfrm flipH="1">
            <a:off x="4802667" y="6035245"/>
            <a:ext cx="24249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id="{9D47963E-154A-4EED-8A49-9994901EEAE7}"/>
              </a:ext>
            </a:extLst>
          </p:cNvPr>
          <p:cNvSpPr txBox="1"/>
          <p:nvPr/>
        </p:nvSpPr>
        <p:spPr>
          <a:xfrm>
            <a:off x="5302725" y="5383283"/>
            <a:ext cx="4437529" cy="993277"/>
          </a:xfrm>
          <a:prstGeom prst="roundRect">
            <a:avLst/>
          </a:prstGeom>
          <a:solidFill>
            <a:srgbClr val="FFD966"/>
          </a:solidFill>
          <a:ln>
            <a:noFill/>
          </a:ln>
        </p:spPr>
        <p:txBody>
          <a:bodyPr wrap="square" lIns="0" tIns="0" rIns="0" bIns="0" rtlCol="0" anchor="t">
            <a:noAutofit/>
          </a:bodyPr>
          <a:lstStyle/>
          <a:p>
            <a:pPr algn="ctr" defTabSz="443776">
              <a:spcAft>
                <a:spcPts val="582"/>
              </a:spcAft>
            </a:pPr>
            <a:r>
              <a:rPr lang="en-US" sz="1165" b="1" dirty="0">
                <a:solidFill>
                  <a:prstClr val="black"/>
                </a:solidFill>
                <a:latin typeface="Calibri" panose="020F0502020204030204"/>
              </a:rPr>
              <a:t>Positive for No Insurance for Baby</a:t>
            </a:r>
            <a:endParaRPr lang="en-US" sz="1068" b="1" dirty="0">
              <a:solidFill>
                <a:prstClr val="black"/>
              </a:solidFill>
              <a:latin typeface="Calibri" panose="020F0502020204030204"/>
            </a:endParaRPr>
          </a:p>
          <a:p>
            <a:pPr marL="60095" defTabSz="443776"/>
            <a:r>
              <a:rPr lang="en-US" sz="1100" b="1" dirty="0">
                <a:solidFill>
                  <a:prstClr val="black"/>
                </a:solidFill>
                <a:latin typeface="Calibri" panose="020F0502020204030204"/>
              </a:rPr>
              <a:t>Interventions:</a:t>
            </a:r>
            <a:r>
              <a:rPr lang="en-US" sz="1100" b="1" i="1" dirty="0">
                <a:solidFill>
                  <a:prstClr val="black"/>
                </a:solidFill>
                <a:latin typeface="Calibri" panose="020F0502020204030204"/>
              </a:rPr>
              <a:t> </a:t>
            </a:r>
          </a:p>
          <a:p>
            <a:pPr marL="278902" indent="-169498" defTabSz="443776">
              <a:buFont typeface="+mj-lt"/>
              <a:buAutoNum type="arabicPeriod"/>
            </a:pPr>
            <a:r>
              <a:rPr lang="en-US" sz="1100" dirty="0">
                <a:solidFill>
                  <a:prstClr val="black"/>
                </a:solidFill>
                <a:latin typeface="Calibri" panose="020F0502020204030204"/>
              </a:rPr>
              <a:t>Further assess and address barriers to accessing health insurance / Medicaid</a:t>
            </a:r>
          </a:p>
          <a:p>
            <a:pPr marL="278902" indent="-169498" defTabSz="443776">
              <a:buFont typeface="+mj-lt"/>
              <a:buAutoNum type="arabicPeriod"/>
            </a:pPr>
            <a:r>
              <a:rPr lang="en-US" sz="1100" dirty="0">
                <a:solidFill>
                  <a:prstClr val="black"/>
                </a:solidFill>
                <a:latin typeface="Calibri" panose="020F0502020204030204"/>
              </a:rPr>
              <a:t>Make referral to Medicaid Eligibility Staff or FQHC, as indicated</a:t>
            </a:r>
          </a:p>
        </p:txBody>
      </p:sp>
      <p:sp>
        <p:nvSpPr>
          <p:cNvPr id="27" name="TextBox 26">
            <a:extLst>
              <a:ext uri="{FF2B5EF4-FFF2-40B4-BE49-F238E27FC236}">
                <a16:creationId xmlns:a16="http://schemas.microsoft.com/office/drawing/2014/main" id="{A7514617-AB4B-4F13-B0BC-956D771E302D}"/>
              </a:ext>
            </a:extLst>
          </p:cNvPr>
          <p:cNvSpPr txBox="1"/>
          <p:nvPr/>
        </p:nvSpPr>
        <p:spPr>
          <a:xfrm>
            <a:off x="5302724" y="6419505"/>
            <a:ext cx="4437529" cy="887995"/>
          </a:xfrm>
          <a:prstGeom prst="roundRect">
            <a:avLst/>
          </a:prstGeom>
          <a:solidFill>
            <a:srgbClr val="FFD966"/>
          </a:solidFill>
          <a:ln>
            <a:noFill/>
          </a:ln>
        </p:spPr>
        <p:txBody>
          <a:bodyPr wrap="square" lIns="0" tIns="0" rIns="0" bIns="0" rtlCol="0" anchor="t">
            <a:noAutofit/>
          </a:bodyPr>
          <a:lstStyle/>
          <a:p>
            <a:pPr algn="ctr" defTabSz="443776">
              <a:spcAft>
                <a:spcPts val="582"/>
              </a:spcAft>
            </a:pPr>
            <a:r>
              <a:rPr lang="en-US" sz="1165" b="1" dirty="0">
                <a:solidFill>
                  <a:prstClr val="black"/>
                </a:solidFill>
                <a:latin typeface="Calibri" panose="020F0502020204030204"/>
              </a:rPr>
              <a:t>Positive for NICU Admission</a:t>
            </a:r>
            <a:endParaRPr lang="en-US" sz="1068" b="1" dirty="0">
              <a:solidFill>
                <a:prstClr val="black"/>
              </a:solidFill>
              <a:latin typeface="Calibri" panose="020F0502020204030204"/>
            </a:endParaRPr>
          </a:p>
          <a:p>
            <a:pPr marL="60095" defTabSz="443776"/>
            <a:r>
              <a:rPr lang="en-US" sz="1100" b="1" dirty="0">
                <a:solidFill>
                  <a:prstClr val="black"/>
                </a:solidFill>
                <a:latin typeface="Calibri" panose="020F0502020204030204"/>
              </a:rPr>
              <a:t>Interventions:</a:t>
            </a:r>
            <a:r>
              <a:rPr lang="en-US" sz="1100" b="1" i="1" dirty="0">
                <a:solidFill>
                  <a:prstClr val="black"/>
                </a:solidFill>
                <a:latin typeface="Calibri" panose="020F0502020204030204"/>
              </a:rPr>
              <a:t> </a:t>
            </a:r>
          </a:p>
          <a:p>
            <a:pPr marL="278902" indent="-169498" defTabSz="443776">
              <a:buFont typeface="+mj-lt"/>
              <a:buAutoNum type="arabicPeriod"/>
            </a:pPr>
            <a:r>
              <a:rPr lang="en-US" sz="1100" dirty="0">
                <a:solidFill>
                  <a:prstClr val="black"/>
                </a:solidFill>
                <a:latin typeface="Calibri" panose="020F0502020204030204"/>
              </a:rPr>
              <a:t>Further assess concerns/needs related to infant’s condition</a:t>
            </a:r>
          </a:p>
          <a:p>
            <a:pPr marL="278902" indent="-169498" defTabSz="443776">
              <a:buFont typeface="+mj-lt"/>
              <a:buAutoNum type="arabicPeriod"/>
            </a:pPr>
            <a:r>
              <a:rPr lang="en-US" sz="1100" dirty="0">
                <a:solidFill>
                  <a:prstClr val="black"/>
                </a:solidFill>
                <a:latin typeface="Calibri" panose="020F0502020204030204"/>
              </a:rPr>
              <a:t>Provide education, resources and referral for services, as indicated</a:t>
            </a:r>
          </a:p>
        </p:txBody>
      </p:sp>
      <p:sp>
        <p:nvSpPr>
          <p:cNvPr id="29" name="TextBox 28">
            <a:extLst>
              <a:ext uri="{FF2B5EF4-FFF2-40B4-BE49-F238E27FC236}">
                <a16:creationId xmlns:a16="http://schemas.microsoft.com/office/drawing/2014/main" id="{198070D6-D476-4529-A894-CC08C3B75C1F}"/>
              </a:ext>
            </a:extLst>
          </p:cNvPr>
          <p:cNvSpPr txBox="1"/>
          <p:nvPr/>
        </p:nvSpPr>
        <p:spPr>
          <a:xfrm>
            <a:off x="5302724" y="4347061"/>
            <a:ext cx="4437529" cy="993277"/>
          </a:xfrm>
          <a:prstGeom prst="roundRect">
            <a:avLst/>
          </a:prstGeom>
          <a:solidFill>
            <a:srgbClr val="FFD966"/>
          </a:solidFill>
          <a:ln>
            <a:noFill/>
          </a:ln>
        </p:spPr>
        <p:txBody>
          <a:bodyPr wrap="square" lIns="0" tIns="0" rIns="0" bIns="0" rtlCol="0" anchor="t">
            <a:noAutofit/>
          </a:bodyPr>
          <a:lstStyle/>
          <a:p>
            <a:pPr algn="ctr" defTabSz="443776">
              <a:spcAft>
                <a:spcPts val="582"/>
              </a:spcAft>
            </a:pPr>
            <a:r>
              <a:rPr lang="en-US" sz="1165" b="1" dirty="0">
                <a:solidFill>
                  <a:prstClr val="black"/>
                </a:solidFill>
                <a:latin typeface="Calibri" panose="020F0502020204030204"/>
              </a:rPr>
              <a:t>Positive for Not Having/Scheduled Baby’s First Check-Up</a:t>
            </a:r>
            <a:endParaRPr lang="en-US" sz="1068" b="1" dirty="0">
              <a:solidFill>
                <a:prstClr val="black"/>
              </a:solidFill>
              <a:latin typeface="Calibri" panose="020F0502020204030204"/>
            </a:endParaRPr>
          </a:p>
          <a:p>
            <a:pPr marL="60095" defTabSz="443776"/>
            <a:r>
              <a:rPr lang="en-US" sz="1100" b="1" dirty="0">
                <a:solidFill>
                  <a:prstClr val="black"/>
                </a:solidFill>
                <a:latin typeface="Calibri" panose="020F0502020204030204"/>
              </a:rPr>
              <a:t>Interventions:</a:t>
            </a:r>
            <a:r>
              <a:rPr lang="en-US" sz="1100" b="1" i="1" dirty="0">
                <a:solidFill>
                  <a:prstClr val="black"/>
                </a:solidFill>
                <a:latin typeface="Calibri" panose="020F0502020204030204"/>
              </a:rPr>
              <a:t> </a:t>
            </a:r>
          </a:p>
          <a:p>
            <a:pPr marL="278902" indent="-169498" defTabSz="443776">
              <a:buFont typeface="+mj-lt"/>
              <a:buAutoNum type="arabicPeriod"/>
            </a:pPr>
            <a:r>
              <a:rPr lang="en-US" sz="1100" dirty="0">
                <a:solidFill>
                  <a:prstClr val="black"/>
                </a:solidFill>
                <a:latin typeface="Calibri" panose="020F0502020204030204"/>
              </a:rPr>
              <a:t>Further assess and address barriers to accessing care</a:t>
            </a:r>
          </a:p>
          <a:p>
            <a:pPr marL="278902" indent="-169498" defTabSz="443776">
              <a:buFont typeface="+mj-lt"/>
              <a:buAutoNum type="arabicPeriod"/>
            </a:pPr>
            <a:r>
              <a:rPr lang="en-US" sz="1100" dirty="0">
                <a:solidFill>
                  <a:prstClr val="black"/>
                </a:solidFill>
                <a:latin typeface="Calibri" panose="020F0502020204030204"/>
              </a:rPr>
              <a:t>Educate on importance of well-infant/child exams</a:t>
            </a:r>
          </a:p>
          <a:p>
            <a:pPr marL="278902" indent="-169498" defTabSz="443776">
              <a:buFont typeface="+mj-lt"/>
              <a:buAutoNum type="arabicPeriod"/>
            </a:pPr>
            <a:r>
              <a:rPr lang="en-US" sz="1100" dirty="0">
                <a:solidFill>
                  <a:prstClr val="black"/>
                </a:solidFill>
                <a:latin typeface="Calibri" panose="020F0502020204030204"/>
              </a:rPr>
              <a:t>Make referral to Pediatric/Primary Care Provider, as indicated</a:t>
            </a:r>
          </a:p>
        </p:txBody>
      </p:sp>
      <p:cxnSp>
        <p:nvCxnSpPr>
          <p:cNvPr id="30" name="Straight Arrow Connector 29">
            <a:extLst>
              <a:ext uri="{FF2B5EF4-FFF2-40B4-BE49-F238E27FC236}">
                <a16:creationId xmlns:a16="http://schemas.microsoft.com/office/drawing/2014/main" id="{3BC3145F-C2D1-49F7-A0FC-5074B3EE1917}"/>
              </a:ext>
            </a:extLst>
          </p:cNvPr>
          <p:cNvCxnSpPr>
            <a:cxnSpLocks/>
          </p:cNvCxnSpPr>
          <p:nvPr/>
        </p:nvCxnSpPr>
        <p:spPr>
          <a:xfrm flipV="1">
            <a:off x="5067207" y="6824423"/>
            <a:ext cx="242496"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85F2D3AE-8EF6-4732-BEC2-28BA849FD1AD}"/>
              </a:ext>
            </a:extLst>
          </p:cNvPr>
          <p:cNvCxnSpPr>
            <a:cxnSpLocks/>
          </p:cNvCxnSpPr>
          <p:nvPr/>
        </p:nvCxnSpPr>
        <p:spPr>
          <a:xfrm flipV="1">
            <a:off x="5052696" y="4798277"/>
            <a:ext cx="242496"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160937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12539</TotalTime>
  <Words>2199</Words>
  <Application>Microsoft Office PowerPoint</Application>
  <PresentationFormat>Custom</PresentationFormat>
  <Paragraphs>199</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Kelsee D. Torrez [KDHE]</dc:creator>
  <cp:lastModifiedBy>Stephanie Wolf</cp:lastModifiedBy>
  <cp:revision>97</cp:revision>
  <cp:lastPrinted>2022-10-31T19:32:15Z</cp:lastPrinted>
  <dcterms:created xsi:type="dcterms:W3CDTF">2021-12-23T15:46:38Z</dcterms:created>
  <dcterms:modified xsi:type="dcterms:W3CDTF">2023-07-11T22:55:59Z</dcterms:modified>
</cp:coreProperties>
</file>